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5" r:id="rId3"/>
    <p:sldId id="256" r:id="rId4"/>
    <p:sldId id="259" r:id="rId5"/>
    <p:sldId id="260" r:id="rId6"/>
    <p:sldId id="258" r:id="rId7"/>
    <p:sldId id="263" r:id="rId8"/>
    <p:sldId id="266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ter, Anneli K CIV USARMY CENWW (US)" initials="CAKCUC(" lastIdx="3" clrIdx="0">
    <p:extLst>
      <p:ext uri="{19B8F6BF-5375-455C-9EA6-DF929625EA0E}">
        <p15:presenceInfo xmlns:p15="http://schemas.microsoft.com/office/powerpoint/2012/main" userId="S-1-5-21-2950984858-2914444344-2099276330-68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-97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89F3-C9F2-4A42-A012-BBA88E57525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9F8A0-2532-4360-99A3-444D1ABF6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am going to talk with you a little bit tonight about Environmental Compliance and the National Environmental Policy Act, and how those tie into the Mill Creek GI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86D8-1D95-4DFF-A26B-8F86AC3AC58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9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National Environmental Policy Act or</a:t>
            </a:r>
            <a:r>
              <a:rPr lang="en-US" sz="1200" baseline="0" dirty="0" smtClean="0"/>
              <a:t> </a:t>
            </a:r>
            <a:r>
              <a:rPr lang="en-US" sz="1200" dirty="0" smtClean="0"/>
              <a:t>NEPA </a:t>
            </a:r>
            <a:r>
              <a:rPr lang="en-US" sz="1200" dirty="0" smtClean="0"/>
              <a:t>is a federal law </a:t>
            </a:r>
            <a:r>
              <a:rPr lang="en-US" sz="1200" dirty="0" smtClean="0"/>
              <a:t>used </a:t>
            </a:r>
            <a:r>
              <a:rPr lang="en-US" sz="1200" dirty="0" smtClean="0"/>
              <a:t>to determine if a federal </a:t>
            </a:r>
            <a:r>
              <a:rPr lang="en-US" sz="1200" dirty="0" smtClean="0"/>
              <a:t>action </a:t>
            </a:r>
            <a:r>
              <a:rPr lang="en-US" sz="1200" dirty="0" smtClean="0"/>
              <a:t>would have </a:t>
            </a:r>
            <a:r>
              <a:rPr lang="en-US" sz="1200" dirty="0" smtClean="0"/>
              <a:t>an impact to the environment.</a:t>
            </a:r>
          </a:p>
          <a:p>
            <a:endParaRPr lang="en-US" sz="1200" dirty="0" smtClean="0"/>
          </a:p>
          <a:p>
            <a:r>
              <a:rPr lang="en-US" sz="1200" baseline="0" dirty="0" smtClean="0"/>
              <a:t>NEPA is a planning and decision making tool that considers the effects </a:t>
            </a:r>
            <a:r>
              <a:rPr lang="en-US" sz="1200" baseline="0" dirty="0" smtClean="0"/>
              <a:t>of federal actions to </a:t>
            </a:r>
            <a:r>
              <a:rPr lang="en-US" sz="1200" baseline="0" dirty="0" smtClean="0"/>
              <a:t>the natural and human environment</a:t>
            </a:r>
          </a:p>
          <a:p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question</a:t>
            </a:r>
            <a:r>
              <a:rPr lang="en-US" sz="1200" baseline="0" dirty="0" smtClean="0"/>
              <a:t> </a:t>
            </a:r>
            <a:r>
              <a:rPr lang="en-US" sz="1200" dirty="0" smtClean="0"/>
              <a:t>we are trying</a:t>
            </a:r>
            <a:r>
              <a:rPr lang="en-US" sz="1200" baseline="0" dirty="0" smtClean="0"/>
              <a:t> to answer through the NEPA process</a:t>
            </a:r>
            <a:r>
              <a:rPr lang="en-US" sz="1200" dirty="0" smtClean="0"/>
              <a:t> is</a:t>
            </a:r>
            <a:r>
              <a:rPr lang="en-US" sz="1200" baseline="0" dirty="0" smtClean="0"/>
              <a:t>: </a:t>
            </a:r>
            <a:r>
              <a:rPr lang="en-US" sz="1200" dirty="0" smtClean="0"/>
              <a:t>Would the project proposed through this study significantly affect the quality of the environment?</a:t>
            </a:r>
          </a:p>
          <a:p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Significance is measured in terms of the Context and Intensity of the action</a:t>
            </a:r>
            <a:endParaRPr lang="en-US" sz="1200" dirty="0" smtClean="0"/>
          </a:p>
          <a:p>
            <a:endParaRPr lang="en-US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 reference the</a:t>
            </a:r>
            <a:r>
              <a:rPr lang="en-US" sz="1200" baseline="0" dirty="0" smtClean="0"/>
              <a:t> f</a:t>
            </a:r>
            <a:r>
              <a:rPr lang="en-US" sz="1200" dirty="0" smtClean="0"/>
              <a:t>ederal actions for the </a:t>
            </a:r>
            <a:r>
              <a:rPr lang="en-US" sz="1200" baseline="0" dirty="0" smtClean="0"/>
              <a:t> Mill Creek GI are the partnership of the Corps with Walla Walla County and the spending of Federal funds</a:t>
            </a:r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9F8A0-2532-4360-99A3-444D1ABF61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There are two Major components of NEPA:</a:t>
            </a:r>
            <a:r>
              <a:rPr lang="en-US" sz="2400" baseline="0" dirty="0" smtClean="0"/>
              <a:t> </a:t>
            </a:r>
          </a:p>
          <a:p>
            <a:endParaRPr lang="en-US" sz="2400" baseline="0" dirty="0" smtClean="0"/>
          </a:p>
          <a:p>
            <a:r>
              <a:rPr lang="en-US" sz="2400" baseline="0" dirty="0" smtClean="0"/>
              <a:t>1</a:t>
            </a:r>
            <a:r>
              <a:rPr lang="en-US" sz="2400" baseline="0" dirty="0" smtClean="0"/>
              <a:t>) </a:t>
            </a:r>
            <a:r>
              <a:rPr lang="en-US" sz="2400" dirty="0" smtClean="0"/>
              <a:t>Disclosure </a:t>
            </a:r>
            <a:r>
              <a:rPr lang="en-US" sz="2400" dirty="0" smtClean="0"/>
              <a:t>of Potential </a:t>
            </a:r>
            <a:r>
              <a:rPr lang="en-US" sz="2400" dirty="0" smtClean="0"/>
              <a:t>impacts from federal actions</a:t>
            </a:r>
            <a:r>
              <a:rPr lang="en-US" sz="2400" baseline="0" dirty="0" smtClean="0"/>
              <a:t> </a:t>
            </a:r>
            <a:r>
              <a:rPr lang="en-US" sz="2400" baseline="0" dirty="0" smtClean="0"/>
              <a:t>and </a:t>
            </a:r>
          </a:p>
          <a:p>
            <a:endParaRPr lang="en-US" sz="2400" baseline="0" dirty="0" smtClean="0"/>
          </a:p>
          <a:p>
            <a:r>
              <a:rPr lang="en-US" sz="2400" baseline="0" dirty="0" smtClean="0"/>
              <a:t>2</a:t>
            </a:r>
            <a:r>
              <a:rPr lang="en-US" sz="2400" baseline="0" dirty="0" smtClean="0"/>
              <a:t>) </a:t>
            </a:r>
            <a:r>
              <a:rPr lang="en-US" sz="2400" dirty="0" smtClean="0"/>
              <a:t>Public Involvement.  Public involvement</a:t>
            </a:r>
            <a:r>
              <a:rPr lang="en-US" sz="2400" baseline="0" dirty="0" smtClean="0"/>
              <a:t> is </a:t>
            </a:r>
            <a:r>
              <a:rPr lang="en-US" sz="2400" baseline="0" dirty="0" smtClean="0"/>
              <a:t>through </a:t>
            </a:r>
            <a:r>
              <a:rPr lang="en-US" sz="2400" dirty="0" smtClean="0"/>
              <a:t>Scoping and</a:t>
            </a:r>
            <a:r>
              <a:rPr lang="en-US" sz="2400" baseline="0" dirty="0" smtClean="0"/>
              <a:t> Public </a:t>
            </a:r>
            <a:r>
              <a:rPr lang="en-US" sz="2400" baseline="0" dirty="0" smtClean="0"/>
              <a:t>Document </a:t>
            </a:r>
            <a:r>
              <a:rPr lang="en-US" sz="2400" dirty="0" smtClean="0"/>
              <a:t>Review </a:t>
            </a:r>
            <a:r>
              <a:rPr lang="en-US" sz="2400" dirty="0" smtClean="0"/>
              <a:t>and Comment</a:t>
            </a:r>
            <a:r>
              <a:rPr lang="en-US" sz="2400" baseline="0" dirty="0" smtClean="0"/>
              <a:t> </a:t>
            </a:r>
            <a:r>
              <a:rPr lang="en-US" sz="2400" dirty="0" smtClean="0"/>
              <a:t>Opportunities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400" dirty="0" smtClean="0"/>
              <a:t>First thing</a:t>
            </a:r>
            <a:r>
              <a:rPr lang="en-US" sz="2400" baseline="0" dirty="0" smtClean="0"/>
              <a:t> we do during the NEPA process is d</a:t>
            </a:r>
            <a:r>
              <a:rPr lang="en-US" sz="2400" dirty="0" smtClean="0"/>
              <a:t>etermine</a:t>
            </a:r>
            <a:r>
              <a:rPr lang="en-US" sz="2400" baseline="0" dirty="0" smtClean="0"/>
              <a:t> the scope of the project. The scope is determined in collaboration with the non-federal sponsor, various agencies, and the </a:t>
            </a:r>
            <a:r>
              <a:rPr lang="en-US" sz="2400" baseline="0" dirty="0" smtClean="0"/>
              <a:t>public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400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400" baseline="0" dirty="0" smtClean="0"/>
              <a:t>Then we determine the purpose and need of </a:t>
            </a:r>
            <a:r>
              <a:rPr lang="en-US" sz="2400" baseline="0" smtClean="0"/>
              <a:t>the study </a:t>
            </a:r>
            <a:r>
              <a:rPr lang="en-US" sz="2400" baseline="0" dirty="0" smtClean="0"/>
              <a:t>or the problem we are trying to solve.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aseline="0" dirty="0" smtClean="0"/>
              <a:t>next we describe the environmental conditions: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Physical (air, water, 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Biological (fish, wildlife, vegetation)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Social (environmental </a:t>
            </a:r>
            <a:r>
              <a:rPr lang="en-US" sz="2400" dirty="0" smtClean="0"/>
              <a:t>justice, economics)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Cultural (archaeological, historic properties)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Then</a:t>
            </a:r>
            <a:r>
              <a:rPr lang="en-US" sz="2400" baseline="0" dirty="0" smtClean="0"/>
              <a:t> we</a:t>
            </a:r>
            <a:r>
              <a:rPr lang="en-US" sz="2400" dirty="0" smtClean="0"/>
              <a:t> formulate a reasonable Range of Alternatives</a:t>
            </a:r>
            <a:r>
              <a:rPr lang="en-US" sz="2400" baseline="0" dirty="0" smtClean="0"/>
              <a:t> to address the purpose and need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9F8A0-2532-4360-99A3-444D1ABF6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0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levels of NEPA: Categorical</a:t>
            </a:r>
            <a:r>
              <a:rPr lang="en-US" baseline="0" dirty="0" smtClean="0"/>
              <a:t> exclusion</a:t>
            </a:r>
            <a:r>
              <a:rPr lang="en-US" dirty="0" smtClean="0"/>
              <a:t>,</a:t>
            </a:r>
            <a:r>
              <a:rPr lang="en-US" baseline="0" dirty="0" smtClean="0"/>
              <a:t> EA, EIS  that end with different decision documents.   </a:t>
            </a:r>
            <a:r>
              <a:rPr lang="en-US" dirty="0" smtClean="0"/>
              <a:t>The level of NEPA we do depends on the significance</a:t>
            </a:r>
            <a:r>
              <a:rPr lang="en-US" baseline="0" dirty="0" smtClean="0"/>
              <a:t> of potential impacts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determine the significance of potential impacts we first determine the environmental baseline</a:t>
            </a:r>
            <a:r>
              <a:rPr lang="en-US" baseline="0" dirty="0" smtClean="0"/>
              <a:t> conditions and then determine the effects to the environmental resources if we did nothing.  Then we a</a:t>
            </a:r>
            <a:r>
              <a:rPr lang="en-US" dirty="0" smtClean="0"/>
              <a:t>ssess</a:t>
            </a:r>
            <a:r>
              <a:rPr lang="en-US" baseline="0" dirty="0" smtClean="0"/>
              <a:t> the impacts of the proposed action to the environmental resources above the baseline conditions, again looking at the context and intensity of the impacts in the area.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this study w</a:t>
            </a:r>
            <a:r>
              <a:rPr lang="en-US" dirty="0" smtClean="0"/>
              <a:t>e are doing an Environmental Assessment and plan of signing a FONSI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9F8A0-2532-4360-99A3-444D1ABF61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0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NEPA</a:t>
            </a:r>
            <a:r>
              <a:rPr lang="en-US" baseline="0" dirty="0" smtClean="0"/>
              <a:t> acts as an umbrella for compliance with other federal laws and regulations.  A NEPA decision document (Catex, FONSI, ROD) will not be signed until compliance with all applicable laws and regulations is complete.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 example of some of the laws </a:t>
            </a:r>
            <a:r>
              <a:rPr lang="en-US" baseline="0" dirty="0" smtClean="0"/>
              <a:t>considered under NEPA include: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Magnuson–Stevens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Fishery Conservation and Management 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9F8A0-2532-4360-99A3-444D1ABF6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Environmental Compliance through NEPA ensures the construction of the Mill Creek Project resulting from this study would comply with all applicable environmental laws and regulations.</a:t>
            </a:r>
          </a:p>
          <a:p>
            <a:endParaRPr lang="en-US" baseline="0" dirty="0" smtClean="0">
              <a:solidFill>
                <a:srgbClr val="000000"/>
              </a:solidFill>
            </a:endParaRPr>
          </a:p>
          <a:p>
            <a:r>
              <a:rPr lang="en-US" baseline="0" dirty="0" smtClean="0">
                <a:solidFill>
                  <a:srgbClr val="000000"/>
                </a:solidFill>
              </a:rPr>
              <a:t>In addition to complying with laws and regulations, this study identifies two opportunities for potential environmental condition improvements: </a:t>
            </a:r>
            <a:r>
              <a:rPr lang="en-US" baseline="0" dirty="0" smtClean="0">
                <a:solidFill>
                  <a:srgbClr val="000000"/>
                </a:solidFill>
              </a:rPr>
              <a:t>there may be opportunities to </a:t>
            </a:r>
            <a:r>
              <a:rPr lang="en-US" dirty="0" smtClean="0">
                <a:solidFill>
                  <a:srgbClr val="000000"/>
                </a:solidFill>
              </a:rPr>
              <a:t>improve </a:t>
            </a:r>
            <a:r>
              <a:rPr lang="en-US" dirty="0" smtClean="0">
                <a:solidFill>
                  <a:srgbClr val="000000"/>
                </a:solidFill>
              </a:rPr>
              <a:t>conditions for ESA-listed species and </a:t>
            </a:r>
            <a:r>
              <a:rPr lang="en-US" dirty="0" smtClean="0">
                <a:solidFill>
                  <a:srgbClr val="000000"/>
                </a:solidFill>
              </a:rPr>
              <a:t>to improve </a:t>
            </a:r>
            <a:r>
              <a:rPr lang="en-US" dirty="0" smtClean="0">
                <a:solidFill>
                  <a:srgbClr val="000000"/>
                </a:solidFill>
              </a:rPr>
              <a:t>habitat conditions for wildlife</a:t>
            </a:r>
          </a:p>
          <a:p>
            <a:r>
              <a:rPr lang="en-US" baseline="0" dirty="0" smtClean="0">
                <a:solidFill>
                  <a:srgbClr val="000000"/>
                </a:solidFill>
              </a:rPr>
              <a:t>There is also one environmental constraint for this study to ensure the conditions for fish passage are maintained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9F8A0-2532-4360-99A3-444D1ABF6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Environmental Compliance progress to date</a:t>
            </a:r>
          </a:p>
          <a:p>
            <a:endParaRPr lang="en-US" dirty="0" smtClean="0"/>
          </a:p>
          <a:p>
            <a:r>
              <a:rPr lang="en-US" dirty="0" smtClean="0"/>
              <a:t>Mitigation </a:t>
            </a:r>
            <a:r>
              <a:rPr lang="en-US" dirty="0" smtClean="0"/>
              <a:t>measures may </a:t>
            </a:r>
            <a:r>
              <a:rPr lang="en-US" dirty="0" smtClean="0"/>
              <a:t>come through </a:t>
            </a:r>
            <a:r>
              <a:rPr lang="en-US" dirty="0" smtClean="0"/>
              <a:t>further consultation </a:t>
            </a:r>
            <a:r>
              <a:rPr lang="en-US" dirty="0" smtClean="0"/>
              <a:t>with the Services</a:t>
            </a:r>
            <a:r>
              <a:rPr lang="en-US" baseline="0" dirty="0" smtClean="0"/>
              <a:t> (USFWS and NMFS)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9F8A0-2532-4360-99A3-444D1ABF6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6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5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- 2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6700" y="265872"/>
            <a:ext cx="5829300" cy="1671543"/>
          </a:xfrm>
          <a:noFill/>
          <a:ln w="1905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220046" y="265872"/>
            <a:ext cx="5705253" cy="308113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6220046" y="3528391"/>
            <a:ext cx="5705253" cy="308113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6700" y="2059389"/>
            <a:ext cx="5816600" cy="33079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608444"/>
            <a:ext cx="764288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66" y="5610615"/>
            <a:ext cx="1338582" cy="10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1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57" y="279697"/>
            <a:ext cx="601527" cy="5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0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2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FF633-9D58-4070-AE67-12AA4AA47330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D08E-28C6-4C92-9598-EC84BED0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75" y="38099"/>
            <a:ext cx="12058650" cy="6791326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900" dirty="0">
              <a:solidFill>
                <a:srgbClr val="83847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56443"/>
            <a:ext cx="496209" cy="653036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954860" y="128981"/>
            <a:ext cx="10185088" cy="78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028700"/>
            <a:ext cx="11658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153774" y="143167"/>
            <a:ext cx="7715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9D903CA-8EC9-4EB0-B4F7-7D6D89967A95}" type="slidenum">
              <a:rPr lang="en-US" sz="10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541" y="334036"/>
            <a:ext cx="727585" cy="49785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225" y="6640512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182100" y="664051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6B94-6F19-4E2B-82A4-E3780F0317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57" y="279697"/>
            <a:ext cx="601527" cy="5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27013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461963" indent="-234950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687388" indent="-225425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914400" indent="-227013" algn="l" rtl="0" eaLnBrk="1" fontAlgn="base" hangingPunct="1">
        <a:spcBef>
          <a:spcPts val="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512">
          <p15:clr>
            <a:srgbClr val="5ACBF0"/>
          </p15:clr>
        </p15:guide>
        <p15:guide id="2" pos="12971">
          <p15:clr>
            <a:srgbClr val="5ACBF0"/>
          </p15:clr>
        </p15:guide>
        <p15:guide id="3" pos="168">
          <p15:clr>
            <a:srgbClr val="5ACBF0"/>
          </p15:clr>
        </p15:guide>
        <p15:guide id="4" orient="horz" pos="637">
          <p15:clr>
            <a:srgbClr val="F26B43"/>
          </p15:clr>
        </p15:guide>
        <p15:guide id="5" orient="horz" pos="583">
          <p15:clr>
            <a:srgbClr val="F26B43"/>
          </p15:clr>
        </p15:guide>
        <p15:guide id="6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t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tif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Meeting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Mill </a:t>
            </a:r>
            <a:r>
              <a:rPr lang="en-US" dirty="0" smtClean="0"/>
              <a:t>Creek GI Study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Jarrett Schuster, Environmental Resource Specialist</a:t>
            </a:r>
          </a:p>
          <a:p>
            <a:r>
              <a:rPr lang="en-US" dirty="0" smtClean="0"/>
              <a:t>Environmental Compliance</a:t>
            </a:r>
          </a:p>
          <a:p>
            <a:r>
              <a:rPr lang="en-US" dirty="0" smtClean="0"/>
              <a:t>Walla Walla District</a:t>
            </a:r>
          </a:p>
          <a:p>
            <a:r>
              <a:rPr lang="en-US" dirty="0" smtClean="0"/>
              <a:t>Date: 12 Feb 2020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" b="749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" b="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6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040744" y="280137"/>
            <a:ext cx="945832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 smtClean="0"/>
              <a:t>NATIONAL ENVIRONMENTAL POLICY ACT </a:t>
            </a:r>
          </a:p>
          <a:p>
            <a:pPr algn="ctr">
              <a:defRPr/>
            </a:pPr>
            <a:r>
              <a:rPr lang="en-US" sz="2800" b="1" dirty="0" smtClean="0"/>
              <a:t>(NEPA) 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30137" y="1521034"/>
            <a:ext cx="9307548" cy="2358760"/>
            <a:chOff x="642029" y="1905424"/>
            <a:chExt cx="9307548" cy="2358760"/>
          </a:xfrm>
        </p:grpSpPr>
        <p:sp>
          <p:nvSpPr>
            <p:cNvPr id="5" name="Rectangle 4"/>
            <p:cNvSpPr/>
            <p:nvPr/>
          </p:nvSpPr>
          <p:spPr>
            <a:xfrm>
              <a:off x="642029" y="1905424"/>
              <a:ext cx="93075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G</a:t>
              </a:r>
              <a:r>
                <a:rPr lang="en-US" sz="2000" dirty="0" smtClean="0"/>
                <a:t>ood planning and decision making that considers the effects to the natural and </a:t>
              </a:r>
            </a:p>
            <a:p>
              <a:r>
                <a:rPr lang="en-US" sz="2000" dirty="0" smtClean="0"/>
                <a:t>human environment.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2029" y="3248521"/>
              <a:ext cx="51844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Would the project proposed through this study significantly affect the quality of the environment?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5342" y="2092411"/>
            <a:ext cx="5972596" cy="4501783"/>
            <a:chOff x="6471647" y="2392462"/>
            <a:chExt cx="5712279" cy="42017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356" y="3118630"/>
              <a:ext cx="5188864" cy="28449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343" y="5027027"/>
              <a:ext cx="2362583" cy="15671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647" y="5027027"/>
              <a:ext cx="2089555" cy="15671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9741" y="2392462"/>
              <a:ext cx="2045788" cy="15671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047" y="2392462"/>
              <a:ext cx="2028756" cy="15671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948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 txBox="1">
            <a:spLocks/>
          </p:cNvSpPr>
          <p:nvPr/>
        </p:nvSpPr>
        <p:spPr>
          <a:xfrm>
            <a:off x="419010" y="1557990"/>
            <a:ext cx="5701093" cy="4205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Determine the Scope of the Project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Describe Purpose and Need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Describe Existing Environmental Conditions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Include Reasonable Range of Alternatives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Compare Alternatives to No Action 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Evaluate Effects of Alternatives to Resources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Identify the Agency Preferred Plan (TSP)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Public Review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Decision Document Signed</a:t>
            </a:r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085189" y="282181"/>
            <a:ext cx="7259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</a:rPr>
              <a:t>WHAT IS THE NEPA PROCESS? </a:t>
            </a:r>
            <a:endParaRPr lang="en-US" sz="28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20716" y="1683736"/>
            <a:ext cx="5670857" cy="4832393"/>
            <a:chOff x="6258467" y="1757877"/>
            <a:chExt cx="5670857" cy="48323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709" y="2323070"/>
              <a:ext cx="4936009" cy="37020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4010" y="5003784"/>
              <a:ext cx="2115314" cy="15864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467" y="5003784"/>
              <a:ext cx="2078225" cy="15864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467" y="1757877"/>
              <a:ext cx="2119414" cy="15895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0" t="26266" r="34882" b="21226"/>
            <a:stretch/>
          </p:blipFill>
          <p:spPr>
            <a:xfrm>
              <a:off x="10346724" y="1757877"/>
              <a:ext cx="1582600" cy="18562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217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565" y="322500"/>
            <a:ext cx="8204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</a:rPr>
              <a:t>HOW IS THE NEPA PROCESS DOCUMENTED?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598" y="3564104"/>
            <a:ext cx="115576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smtClean="0"/>
              <a:t>Types of Effects:</a:t>
            </a:r>
          </a:p>
          <a:p>
            <a:pPr lvl="0"/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Direct Effects</a:t>
            </a:r>
            <a:r>
              <a:rPr lang="en-US" dirty="0"/>
              <a:t>: Direct effects are caused by the action and occur at the same time and </a:t>
            </a:r>
            <a:r>
              <a:rPr lang="en-US" dirty="0" smtClean="0"/>
              <a:t>place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Indirect </a:t>
            </a:r>
            <a:r>
              <a:rPr lang="en-US" dirty="0" smtClean="0"/>
              <a:t>Effects</a:t>
            </a:r>
            <a:r>
              <a:rPr lang="en-US" dirty="0"/>
              <a:t>: Indirect effects are caused by the action and are later in time or farther removed in distance,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 but </a:t>
            </a:r>
            <a:r>
              <a:rPr lang="en-US" dirty="0"/>
              <a:t>are still </a:t>
            </a:r>
            <a:r>
              <a:rPr lang="en-US" i="1" dirty="0"/>
              <a:t>reasonably </a:t>
            </a:r>
            <a:r>
              <a:rPr lang="en-US" i="1" dirty="0" smtClean="0"/>
              <a:t>foreseeable</a:t>
            </a:r>
            <a:endParaRPr lang="en-US" dirty="0" smtClean="0"/>
          </a:p>
          <a:p>
            <a:pPr lvl="0"/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Cumulative Effects</a:t>
            </a:r>
            <a:r>
              <a:rPr lang="en-US" dirty="0"/>
              <a:t>: </a:t>
            </a:r>
            <a:r>
              <a:rPr lang="en-US" dirty="0" smtClean="0"/>
              <a:t>Cumulative effect </a:t>
            </a:r>
            <a:r>
              <a:rPr lang="en-US" dirty="0"/>
              <a:t>is the </a:t>
            </a:r>
            <a:r>
              <a:rPr lang="en-US" dirty="0" smtClean="0"/>
              <a:t>effect </a:t>
            </a:r>
            <a:r>
              <a:rPr lang="en-US" dirty="0"/>
              <a:t>on the environment, which results from the incremental </a:t>
            </a:r>
            <a:endParaRPr lang="en-US" dirty="0" smtClean="0"/>
          </a:p>
          <a:p>
            <a:pPr lvl="0"/>
            <a:r>
              <a:rPr lang="en-US" dirty="0"/>
              <a:t> </a:t>
            </a:r>
            <a:r>
              <a:rPr lang="en-US" dirty="0" smtClean="0"/>
              <a:t>     impact </a:t>
            </a:r>
            <a:r>
              <a:rPr lang="en-US" dirty="0"/>
              <a:t>of the action when added to other past, present, and reasonably foreseeable future </a:t>
            </a:r>
            <a:r>
              <a:rPr lang="en-US" dirty="0" smtClean="0"/>
              <a:t>actions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598" y="1361772"/>
            <a:ext cx="92961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NEPA process will result in one of these documents: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Categorical Exclusion (Internal Memorandum For Record)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Environmental Assessment and Finding of No Significant Impact (FONSI), if 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Environmental Impact Statement and Record of Decision (ROD)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65382" y="613305"/>
            <a:ext cx="1007930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dirty="0" smtClean="0"/>
              <a:t>HOW DOES NEPA RELATE TO OTHER ENVIRONMENTAL LAWS AND REGULATIONS?</a:t>
            </a:r>
          </a:p>
          <a:p>
            <a:pPr algn="ctr">
              <a:defRPr/>
            </a:pPr>
            <a:endParaRPr lang="en-US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2598" y="2427460"/>
            <a:ext cx="9221430" cy="3808287"/>
            <a:chOff x="1580263" y="1859049"/>
            <a:chExt cx="9221430" cy="3808287"/>
          </a:xfrm>
        </p:grpSpPr>
        <p:grpSp>
          <p:nvGrpSpPr>
            <p:cNvPr id="32" name="Group 31"/>
            <p:cNvGrpSpPr/>
            <p:nvPr/>
          </p:nvGrpSpPr>
          <p:grpSpPr>
            <a:xfrm>
              <a:off x="1580263" y="1859049"/>
              <a:ext cx="9221430" cy="3808287"/>
              <a:chOff x="1567488" y="1600200"/>
              <a:chExt cx="9221430" cy="3808287"/>
            </a:xfrm>
          </p:grpSpPr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5181600" y="2971800"/>
                <a:ext cx="1136650" cy="1981200"/>
              </a:xfrm>
              <a:custGeom>
                <a:avLst/>
                <a:gdLst>
                  <a:gd name="T0" fmla="*/ 2147483647 w 701"/>
                  <a:gd name="T1" fmla="*/ 0 h 1184"/>
                  <a:gd name="T2" fmla="*/ 2147483647 w 701"/>
                  <a:gd name="T3" fmla="*/ 2147483647 h 1184"/>
                  <a:gd name="T4" fmla="*/ 2147483647 w 701"/>
                  <a:gd name="T5" fmla="*/ 2147483647 h 1184"/>
                  <a:gd name="T6" fmla="*/ 2147483647 w 701"/>
                  <a:gd name="T7" fmla="*/ 2147483647 h 1184"/>
                  <a:gd name="T8" fmla="*/ 2147483647 w 701"/>
                  <a:gd name="T9" fmla="*/ 2147483647 h 1184"/>
                  <a:gd name="T10" fmla="*/ 2147483647 w 701"/>
                  <a:gd name="T11" fmla="*/ 2147483647 h 1184"/>
                  <a:gd name="T12" fmla="*/ 2147483647 w 701"/>
                  <a:gd name="T13" fmla="*/ 2147483647 h 1184"/>
                  <a:gd name="T14" fmla="*/ 2147483647 w 701"/>
                  <a:gd name="T15" fmla="*/ 2147483647 h 1184"/>
                  <a:gd name="T16" fmla="*/ 2147483647 w 701"/>
                  <a:gd name="T17" fmla="*/ 2147483647 h 1184"/>
                  <a:gd name="T18" fmla="*/ 2147483647 w 701"/>
                  <a:gd name="T19" fmla="*/ 2147483647 h 1184"/>
                  <a:gd name="T20" fmla="*/ 2147483647 w 701"/>
                  <a:gd name="T21" fmla="*/ 2147483647 h 1184"/>
                  <a:gd name="T22" fmla="*/ 2147483647 w 701"/>
                  <a:gd name="T23" fmla="*/ 2147483647 h 1184"/>
                  <a:gd name="T24" fmla="*/ 2147483647 w 701"/>
                  <a:gd name="T25" fmla="*/ 2147483647 h 1184"/>
                  <a:gd name="T26" fmla="*/ 2147483647 w 701"/>
                  <a:gd name="T27" fmla="*/ 2147483647 h 1184"/>
                  <a:gd name="T28" fmla="*/ 2147483647 w 701"/>
                  <a:gd name="T29" fmla="*/ 2147483647 h 1184"/>
                  <a:gd name="T30" fmla="*/ 2147483647 w 701"/>
                  <a:gd name="T31" fmla="*/ 2147483647 h 1184"/>
                  <a:gd name="T32" fmla="*/ 2147483647 w 701"/>
                  <a:gd name="T33" fmla="*/ 2147483647 h 1184"/>
                  <a:gd name="T34" fmla="*/ 2147483647 w 701"/>
                  <a:gd name="T35" fmla="*/ 2147483647 h 1184"/>
                  <a:gd name="T36" fmla="*/ 2147483647 w 701"/>
                  <a:gd name="T37" fmla="*/ 2147483647 h 1184"/>
                  <a:gd name="T38" fmla="*/ 2147483647 w 701"/>
                  <a:gd name="T39" fmla="*/ 2147483647 h 1184"/>
                  <a:gd name="T40" fmla="*/ 2147483647 w 701"/>
                  <a:gd name="T41" fmla="*/ 2147483647 h 1184"/>
                  <a:gd name="T42" fmla="*/ 2147483647 w 701"/>
                  <a:gd name="T43" fmla="*/ 2147483647 h 1184"/>
                  <a:gd name="T44" fmla="*/ 2147483647 w 701"/>
                  <a:gd name="T45" fmla="*/ 2147483647 h 1184"/>
                  <a:gd name="T46" fmla="*/ 2147483647 w 701"/>
                  <a:gd name="T47" fmla="*/ 2147483647 h 1184"/>
                  <a:gd name="T48" fmla="*/ 2147483647 w 701"/>
                  <a:gd name="T49" fmla="*/ 2147483647 h 1184"/>
                  <a:gd name="T50" fmla="*/ 2147483647 w 701"/>
                  <a:gd name="T51" fmla="*/ 2147483647 h 1184"/>
                  <a:gd name="T52" fmla="*/ 2147483647 w 701"/>
                  <a:gd name="T53" fmla="*/ 2147483647 h 1184"/>
                  <a:gd name="T54" fmla="*/ 2147483647 w 701"/>
                  <a:gd name="T55" fmla="*/ 2147483647 h 1184"/>
                  <a:gd name="T56" fmla="*/ 2147483647 w 701"/>
                  <a:gd name="T57" fmla="*/ 2147483647 h 1184"/>
                  <a:gd name="T58" fmla="*/ 0 w 701"/>
                  <a:gd name="T59" fmla="*/ 2147483647 h 1184"/>
                  <a:gd name="T60" fmla="*/ 0 w 701"/>
                  <a:gd name="T61" fmla="*/ 2147483647 h 1184"/>
                  <a:gd name="T62" fmla="*/ 0 w 701"/>
                  <a:gd name="T63" fmla="*/ 2147483647 h 1184"/>
                  <a:gd name="T64" fmla="*/ 2147483647 w 701"/>
                  <a:gd name="T65" fmla="*/ 2147483647 h 1184"/>
                  <a:gd name="T66" fmla="*/ 2147483647 w 701"/>
                  <a:gd name="T67" fmla="*/ 2147483647 h 1184"/>
                  <a:gd name="T68" fmla="*/ 2147483647 w 701"/>
                  <a:gd name="T69" fmla="*/ 2147483647 h 1184"/>
                  <a:gd name="T70" fmla="*/ 2147483647 w 701"/>
                  <a:gd name="T71" fmla="*/ 2147483647 h 1184"/>
                  <a:gd name="T72" fmla="*/ 2147483647 w 701"/>
                  <a:gd name="T73" fmla="*/ 2147483647 h 1184"/>
                  <a:gd name="T74" fmla="*/ 2147483647 w 701"/>
                  <a:gd name="T75" fmla="*/ 2147483647 h 1184"/>
                  <a:gd name="T76" fmla="*/ 2147483647 w 701"/>
                  <a:gd name="T77" fmla="*/ 2147483647 h 1184"/>
                  <a:gd name="T78" fmla="*/ 2147483647 w 701"/>
                  <a:gd name="T79" fmla="*/ 2147483647 h 1184"/>
                  <a:gd name="T80" fmla="*/ 2147483647 w 701"/>
                  <a:gd name="T81" fmla="*/ 2147483647 h 1184"/>
                  <a:gd name="T82" fmla="*/ 2147483647 w 701"/>
                  <a:gd name="T83" fmla="*/ 2147483647 h 1184"/>
                  <a:gd name="T84" fmla="*/ 2147483647 w 701"/>
                  <a:gd name="T85" fmla="*/ 2147483647 h 1184"/>
                  <a:gd name="T86" fmla="*/ 2147483647 w 701"/>
                  <a:gd name="T87" fmla="*/ 2147483647 h 1184"/>
                  <a:gd name="T88" fmla="*/ 2147483647 w 701"/>
                  <a:gd name="T89" fmla="*/ 2147483647 h 1184"/>
                  <a:gd name="T90" fmla="*/ 2147483647 w 701"/>
                  <a:gd name="T91" fmla="*/ 2147483647 h 1184"/>
                  <a:gd name="T92" fmla="*/ 2147483647 w 701"/>
                  <a:gd name="T93" fmla="*/ 2147483647 h 1184"/>
                  <a:gd name="T94" fmla="*/ 2147483647 w 701"/>
                  <a:gd name="T95" fmla="*/ 2147483647 h 1184"/>
                  <a:gd name="T96" fmla="*/ 2147483647 w 701"/>
                  <a:gd name="T97" fmla="*/ 2147483647 h 1184"/>
                  <a:gd name="T98" fmla="*/ 2147483647 w 701"/>
                  <a:gd name="T99" fmla="*/ 2147483647 h 1184"/>
                  <a:gd name="T100" fmla="*/ 2147483647 w 701"/>
                  <a:gd name="T101" fmla="*/ 2147483647 h 1184"/>
                  <a:gd name="T102" fmla="*/ 2147483647 w 701"/>
                  <a:gd name="T103" fmla="*/ 2147483647 h 1184"/>
                  <a:gd name="T104" fmla="*/ 2147483647 w 701"/>
                  <a:gd name="T105" fmla="*/ 2147483647 h 1184"/>
                  <a:gd name="T106" fmla="*/ 2147483647 w 701"/>
                  <a:gd name="T107" fmla="*/ 2147483647 h 1184"/>
                  <a:gd name="T108" fmla="*/ 2147483647 w 701"/>
                  <a:gd name="T109" fmla="*/ 0 h 1184"/>
                  <a:gd name="T110" fmla="*/ 2147483647 w 701"/>
                  <a:gd name="T111" fmla="*/ 0 h 1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1"/>
                  <a:gd name="T169" fmla="*/ 0 h 1184"/>
                  <a:gd name="T170" fmla="*/ 701 w 701"/>
                  <a:gd name="T171" fmla="*/ 1184 h 1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1" h="1184">
                    <a:moveTo>
                      <a:pt x="610" y="0"/>
                    </a:moveTo>
                    <a:lnTo>
                      <a:pt x="610" y="833"/>
                    </a:lnTo>
                    <a:lnTo>
                      <a:pt x="610" y="835"/>
                    </a:lnTo>
                    <a:lnTo>
                      <a:pt x="610" y="846"/>
                    </a:lnTo>
                    <a:lnTo>
                      <a:pt x="616" y="878"/>
                    </a:lnTo>
                    <a:lnTo>
                      <a:pt x="616" y="921"/>
                    </a:lnTo>
                    <a:lnTo>
                      <a:pt x="610" y="974"/>
                    </a:lnTo>
                    <a:lnTo>
                      <a:pt x="593" y="1027"/>
                    </a:lnTo>
                    <a:lnTo>
                      <a:pt x="564" y="1075"/>
                    </a:lnTo>
                    <a:lnTo>
                      <a:pt x="524" y="1112"/>
                    </a:lnTo>
                    <a:lnTo>
                      <a:pt x="467" y="1133"/>
                    </a:lnTo>
                    <a:lnTo>
                      <a:pt x="427" y="1139"/>
                    </a:lnTo>
                    <a:lnTo>
                      <a:pt x="393" y="1144"/>
                    </a:lnTo>
                    <a:lnTo>
                      <a:pt x="353" y="1144"/>
                    </a:lnTo>
                    <a:lnTo>
                      <a:pt x="325" y="1144"/>
                    </a:lnTo>
                    <a:lnTo>
                      <a:pt x="291" y="1144"/>
                    </a:lnTo>
                    <a:lnTo>
                      <a:pt x="262" y="1139"/>
                    </a:lnTo>
                    <a:lnTo>
                      <a:pt x="234" y="1133"/>
                    </a:lnTo>
                    <a:lnTo>
                      <a:pt x="211" y="1125"/>
                    </a:lnTo>
                    <a:lnTo>
                      <a:pt x="154" y="1096"/>
                    </a:lnTo>
                    <a:lnTo>
                      <a:pt x="120" y="1059"/>
                    </a:lnTo>
                    <a:lnTo>
                      <a:pt x="97" y="1019"/>
                    </a:lnTo>
                    <a:lnTo>
                      <a:pt x="85" y="976"/>
                    </a:lnTo>
                    <a:lnTo>
                      <a:pt x="80" y="937"/>
                    </a:lnTo>
                    <a:lnTo>
                      <a:pt x="80" y="902"/>
                    </a:lnTo>
                    <a:lnTo>
                      <a:pt x="85" y="878"/>
                    </a:lnTo>
                    <a:lnTo>
                      <a:pt x="85" y="870"/>
                    </a:lnTo>
                    <a:lnTo>
                      <a:pt x="6" y="865"/>
                    </a:lnTo>
                    <a:lnTo>
                      <a:pt x="0" y="878"/>
                    </a:lnTo>
                    <a:lnTo>
                      <a:pt x="0" y="905"/>
                    </a:lnTo>
                    <a:lnTo>
                      <a:pt x="0" y="942"/>
                    </a:lnTo>
                    <a:lnTo>
                      <a:pt x="6" y="984"/>
                    </a:lnTo>
                    <a:lnTo>
                      <a:pt x="23" y="1032"/>
                    </a:lnTo>
                    <a:lnTo>
                      <a:pt x="51" y="1080"/>
                    </a:lnTo>
                    <a:lnTo>
                      <a:pt x="97" y="1120"/>
                    </a:lnTo>
                    <a:lnTo>
                      <a:pt x="165" y="1155"/>
                    </a:lnTo>
                    <a:lnTo>
                      <a:pt x="199" y="1165"/>
                    </a:lnTo>
                    <a:lnTo>
                      <a:pt x="234" y="1173"/>
                    </a:lnTo>
                    <a:lnTo>
                      <a:pt x="268" y="1179"/>
                    </a:lnTo>
                    <a:lnTo>
                      <a:pt x="308" y="1181"/>
                    </a:lnTo>
                    <a:lnTo>
                      <a:pt x="353" y="1184"/>
                    </a:lnTo>
                    <a:lnTo>
                      <a:pt x="399" y="1181"/>
                    </a:lnTo>
                    <a:lnTo>
                      <a:pt x="445" y="1176"/>
                    </a:lnTo>
                    <a:lnTo>
                      <a:pt x="496" y="1168"/>
                    </a:lnTo>
                    <a:lnTo>
                      <a:pt x="581" y="1141"/>
                    </a:lnTo>
                    <a:lnTo>
                      <a:pt x="638" y="1096"/>
                    </a:lnTo>
                    <a:lnTo>
                      <a:pt x="678" y="1043"/>
                    </a:lnTo>
                    <a:lnTo>
                      <a:pt x="695" y="982"/>
                    </a:lnTo>
                    <a:lnTo>
                      <a:pt x="701" y="926"/>
                    </a:lnTo>
                    <a:lnTo>
                      <a:pt x="701" y="878"/>
                    </a:lnTo>
                    <a:lnTo>
                      <a:pt x="695" y="843"/>
                    </a:lnTo>
                    <a:lnTo>
                      <a:pt x="690" y="830"/>
                    </a:lnTo>
                    <a:lnTo>
                      <a:pt x="690" y="833"/>
                    </a:lnTo>
                    <a:lnTo>
                      <a:pt x="69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Freeform 4"/>
              <p:cNvSpPr>
                <a:spLocks/>
              </p:cNvSpPr>
              <p:nvPr/>
            </p:nvSpPr>
            <p:spPr bwMode="auto">
              <a:xfrm>
                <a:off x="1981200" y="1600200"/>
                <a:ext cx="8326438" cy="1473200"/>
              </a:xfrm>
              <a:custGeom>
                <a:avLst/>
                <a:gdLst>
                  <a:gd name="T0" fmla="*/ 2147483647 w 5232"/>
                  <a:gd name="T1" fmla="*/ 2147483647 h 1011"/>
                  <a:gd name="T2" fmla="*/ 2147483647 w 5232"/>
                  <a:gd name="T3" fmla="*/ 2147483647 h 1011"/>
                  <a:gd name="T4" fmla="*/ 2147483647 w 5232"/>
                  <a:gd name="T5" fmla="*/ 2147483647 h 1011"/>
                  <a:gd name="T6" fmla="*/ 2147483647 w 5232"/>
                  <a:gd name="T7" fmla="*/ 2147483647 h 1011"/>
                  <a:gd name="T8" fmla="*/ 2147483647 w 5232"/>
                  <a:gd name="T9" fmla="*/ 2147483647 h 1011"/>
                  <a:gd name="T10" fmla="*/ 2147483647 w 5232"/>
                  <a:gd name="T11" fmla="*/ 2147483647 h 1011"/>
                  <a:gd name="T12" fmla="*/ 2147483647 w 5232"/>
                  <a:gd name="T13" fmla="*/ 2147483647 h 1011"/>
                  <a:gd name="T14" fmla="*/ 2147483647 w 5232"/>
                  <a:gd name="T15" fmla="*/ 2147483647 h 1011"/>
                  <a:gd name="T16" fmla="*/ 2147483647 w 5232"/>
                  <a:gd name="T17" fmla="*/ 2147483647 h 1011"/>
                  <a:gd name="T18" fmla="*/ 2147483647 w 5232"/>
                  <a:gd name="T19" fmla="*/ 2147483647 h 1011"/>
                  <a:gd name="T20" fmla="*/ 2147483647 w 5232"/>
                  <a:gd name="T21" fmla="*/ 2147483647 h 1011"/>
                  <a:gd name="T22" fmla="*/ 2147483647 w 5232"/>
                  <a:gd name="T23" fmla="*/ 2147483647 h 1011"/>
                  <a:gd name="T24" fmla="*/ 2147483647 w 5232"/>
                  <a:gd name="T25" fmla="*/ 2147483647 h 1011"/>
                  <a:gd name="T26" fmla="*/ 2147483647 w 5232"/>
                  <a:gd name="T27" fmla="*/ 2147483647 h 1011"/>
                  <a:gd name="T28" fmla="*/ 2147483647 w 5232"/>
                  <a:gd name="T29" fmla="*/ 2147483647 h 1011"/>
                  <a:gd name="T30" fmla="*/ 2147483647 w 5232"/>
                  <a:gd name="T31" fmla="*/ 2147483647 h 1011"/>
                  <a:gd name="T32" fmla="*/ 2147483647 w 5232"/>
                  <a:gd name="T33" fmla="*/ 2147483647 h 1011"/>
                  <a:gd name="T34" fmla="*/ 2147483647 w 5232"/>
                  <a:gd name="T35" fmla="*/ 2147483647 h 1011"/>
                  <a:gd name="T36" fmla="*/ 2147483647 w 5232"/>
                  <a:gd name="T37" fmla="*/ 2147483647 h 1011"/>
                  <a:gd name="T38" fmla="*/ 2147483647 w 5232"/>
                  <a:gd name="T39" fmla="*/ 2147483647 h 1011"/>
                  <a:gd name="T40" fmla="*/ 2147483647 w 5232"/>
                  <a:gd name="T41" fmla="*/ 2147483647 h 1011"/>
                  <a:gd name="T42" fmla="*/ 2147483647 w 5232"/>
                  <a:gd name="T43" fmla="*/ 2147483647 h 1011"/>
                  <a:gd name="T44" fmla="*/ 2147483647 w 5232"/>
                  <a:gd name="T45" fmla="*/ 2147483647 h 1011"/>
                  <a:gd name="T46" fmla="*/ 2147483647 w 5232"/>
                  <a:gd name="T47" fmla="*/ 2147483647 h 1011"/>
                  <a:gd name="T48" fmla="*/ 2147483647 w 5232"/>
                  <a:gd name="T49" fmla="*/ 2147483647 h 1011"/>
                  <a:gd name="T50" fmla="*/ 2147483647 w 5232"/>
                  <a:gd name="T51" fmla="*/ 0 h 1011"/>
                  <a:gd name="T52" fmla="*/ 2147483647 w 5232"/>
                  <a:gd name="T53" fmla="*/ 2147483647 h 1011"/>
                  <a:gd name="T54" fmla="*/ 2147483647 w 5232"/>
                  <a:gd name="T55" fmla="*/ 2147483647 h 1011"/>
                  <a:gd name="T56" fmla="*/ 2147483647 w 5232"/>
                  <a:gd name="T57" fmla="*/ 2147483647 h 1011"/>
                  <a:gd name="T58" fmla="*/ 2147483647 w 5232"/>
                  <a:gd name="T59" fmla="*/ 2147483647 h 1011"/>
                  <a:gd name="T60" fmla="*/ 2147483647 w 5232"/>
                  <a:gd name="T61" fmla="*/ 2147483647 h 1011"/>
                  <a:gd name="T62" fmla="*/ 2147483647 w 5232"/>
                  <a:gd name="T63" fmla="*/ 2147483647 h 1011"/>
                  <a:gd name="T64" fmla="*/ 2147483647 w 5232"/>
                  <a:gd name="T65" fmla="*/ 2147483647 h 1011"/>
                  <a:gd name="T66" fmla="*/ 2147483647 w 5232"/>
                  <a:gd name="T67" fmla="*/ 2147483647 h 1011"/>
                  <a:gd name="T68" fmla="*/ 2147483647 w 5232"/>
                  <a:gd name="T69" fmla="*/ 2147483647 h 1011"/>
                  <a:gd name="T70" fmla="*/ 2147483647 w 5232"/>
                  <a:gd name="T71" fmla="*/ 2147483647 h 1011"/>
                  <a:gd name="T72" fmla="*/ 2147483647 w 5232"/>
                  <a:gd name="T73" fmla="*/ 2147483647 h 1011"/>
                  <a:gd name="T74" fmla="*/ 2147483647 w 5232"/>
                  <a:gd name="T75" fmla="*/ 2147483647 h 1011"/>
                  <a:gd name="T76" fmla="*/ 2147483647 w 5232"/>
                  <a:gd name="T77" fmla="*/ 2147483647 h 1011"/>
                  <a:gd name="T78" fmla="*/ 2147483647 w 5232"/>
                  <a:gd name="T79" fmla="*/ 2147483647 h 1011"/>
                  <a:gd name="T80" fmla="*/ 2147483647 w 5232"/>
                  <a:gd name="T81" fmla="*/ 2147483647 h 1011"/>
                  <a:gd name="T82" fmla="*/ 2147483647 w 5232"/>
                  <a:gd name="T83" fmla="*/ 2147483647 h 1011"/>
                  <a:gd name="T84" fmla="*/ 2147483647 w 5232"/>
                  <a:gd name="T85" fmla="*/ 2147483647 h 1011"/>
                  <a:gd name="T86" fmla="*/ 2147483647 w 5232"/>
                  <a:gd name="T87" fmla="*/ 2147483647 h 1011"/>
                  <a:gd name="T88" fmla="*/ 2147483647 w 5232"/>
                  <a:gd name="T89" fmla="*/ 2147483647 h 1011"/>
                  <a:gd name="T90" fmla="*/ 2147483647 w 5232"/>
                  <a:gd name="T91" fmla="*/ 2147483647 h 1011"/>
                  <a:gd name="T92" fmla="*/ 2147483647 w 5232"/>
                  <a:gd name="T93" fmla="*/ 2147483647 h 1011"/>
                  <a:gd name="T94" fmla="*/ 2147483647 w 5232"/>
                  <a:gd name="T95" fmla="*/ 2147483647 h 1011"/>
                  <a:gd name="T96" fmla="*/ 2147483647 w 5232"/>
                  <a:gd name="T97" fmla="*/ 2147483647 h 1011"/>
                  <a:gd name="T98" fmla="*/ 2147483647 w 5232"/>
                  <a:gd name="T99" fmla="*/ 2147483647 h 1011"/>
                  <a:gd name="T100" fmla="*/ 2147483647 w 5232"/>
                  <a:gd name="T101" fmla="*/ 2147483647 h 1011"/>
                  <a:gd name="T102" fmla="*/ 2147483647 w 5232"/>
                  <a:gd name="T103" fmla="*/ 2147483647 h 1011"/>
                  <a:gd name="T104" fmla="*/ 2147483647 w 5232"/>
                  <a:gd name="T105" fmla="*/ 2147483647 h 1011"/>
                  <a:gd name="T106" fmla="*/ 2147483647 w 5232"/>
                  <a:gd name="T107" fmla="*/ 2147483647 h 1011"/>
                  <a:gd name="T108" fmla="*/ 2147483647 w 5232"/>
                  <a:gd name="T109" fmla="*/ 2147483647 h 1011"/>
                  <a:gd name="T110" fmla="*/ 2147483647 w 5232"/>
                  <a:gd name="T111" fmla="*/ 2147483647 h 1011"/>
                  <a:gd name="T112" fmla="*/ 2147483647 w 5232"/>
                  <a:gd name="T113" fmla="*/ 2147483647 h 1011"/>
                  <a:gd name="T114" fmla="*/ 2147483647 w 5232"/>
                  <a:gd name="T115" fmla="*/ 2147483647 h 1011"/>
                  <a:gd name="T116" fmla="*/ 2147483647 w 5232"/>
                  <a:gd name="T117" fmla="*/ 2147483647 h 10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232"/>
                  <a:gd name="T178" fmla="*/ 0 h 1011"/>
                  <a:gd name="T179" fmla="*/ 5232 w 5232"/>
                  <a:gd name="T180" fmla="*/ 1011 h 10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232" h="1011">
                    <a:moveTo>
                      <a:pt x="2445" y="48"/>
                    </a:moveTo>
                    <a:lnTo>
                      <a:pt x="2251" y="56"/>
                    </a:lnTo>
                    <a:lnTo>
                      <a:pt x="2057" y="69"/>
                    </a:lnTo>
                    <a:lnTo>
                      <a:pt x="1858" y="90"/>
                    </a:lnTo>
                    <a:lnTo>
                      <a:pt x="1659" y="117"/>
                    </a:lnTo>
                    <a:lnTo>
                      <a:pt x="1465" y="149"/>
                    </a:lnTo>
                    <a:lnTo>
                      <a:pt x="1271" y="186"/>
                    </a:lnTo>
                    <a:lnTo>
                      <a:pt x="1089" y="231"/>
                    </a:lnTo>
                    <a:lnTo>
                      <a:pt x="912" y="282"/>
                    </a:lnTo>
                    <a:lnTo>
                      <a:pt x="747" y="338"/>
                    </a:lnTo>
                    <a:lnTo>
                      <a:pt x="598" y="402"/>
                    </a:lnTo>
                    <a:lnTo>
                      <a:pt x="462" y="471"/>
                    </a:lnTo>
                    <a:lnTo>
                      <a:pt x="342" y="548"/>
                    </a:lnTo>
                    <a:lnTo>
                      <a:pt x="239" y="630"/>
                    </a:lnTo>
                    <a:lnTo>
                      <a:pt x="165" y="721"/>
                    </a:lnTo>
                    <a:lnTo>
                      <a:pt x="114" y="817"/>
                    </a:lnTo>
                    <a:lnTo>
                      <a:pt x="85" y="920"/>
                    </a:lnTo>
                    <a:lnTo>
                      <a:pt x="108" y="912"/>
                    </a:lnTo>
                    <a:lnTo>
                      <a:pt x="142" y="902"/>
                    </a:lnTo>
                    <a:lnTo>
                      <a:pt x="171" y="894"/>
                    </a:lnTo>
                    <a:lnTo>
                      <a:pt x="211" y="886"/>
                    </a:lnTo>
                    <a:lnTo>
                      <a:pt x="245" y="881"/>
                    </a:lnTo>
                    <a:lnTo>
                      <a:pt x="285" y="875"/>
                    </a:lnTo>
                    <a:lnTo>
                      <a:pt x="325" y="870"/>
                    </a:lnTo>
                    <a:lnTo>
                      <a:pt x="365" y="870"/>
                    </a:lnTo>
                    <a:lnTo>
                      <a:pt x="416" y="873"/>
                    </a:lnTo>
                    <a:lnTo>
                      <a:pt x="467" y="878"/>
                    </a:lnTo>
                    <a:lnTo>
                      <a:pt x="513" y="886"/>
                    </a:lnTo>
                    <a:lnTo>
                      <a:pt x="559" y="894"/>
                    </a:lnTo>
                    <a:lnTo>
                      <a:pt x="598" y="904"/>
                    </a:lnTo>
                    <a:lnTo>
                      <a:pt x="633" y="915"/>
                    </a:lnTo>
                    <a:lnTo>
                      <a:pt x="667" y="926"/>
                    </a:lnTo>
                    <a:lnTo>
                      <a:pt x="690" y="934"/>
                    </a:lnTo>
                    <a:lnTo>
                      <a:pt x="712" y="926"/>
                    </a:lnTo>
                    <a:lnTo>
                      <a:pt x="741" y="915"/>
                    </a:lnTo>
                    <a:lnTo>
                      <a:pt x="775" y="904"/>
                    </a:lnTo>
                    <a:lnTo>
                      <a:pt x="815" y="894"/>
                    </a:lnTo>
                    <a:lnTo>
                      <a:pt x="861" y="886"/>
                    </a:lnTo>
                    <a:lnTo>
                      <a:pt x="906" y="878"/>
                    </a:lnTo>
                    <a:lnTo>
                      <a:pt x="957" y="873"/>
                    </a:lnTo>
                    <a:lnTo>
                      <a:pt x="1009" y="870"/>
                    </a:lnTo>
                    <a:lnTo>
                      <a:pt x="1060" y="873"/>
                    </a:lnTo>
                    <a:lnTo>
                      <a:pt x="1111" y="878"/>
                    </a:lnTo>
                    <a:lnTo>
                      <a:pt x="1157" y="886"/>
                    </a:lnTo>
                    <a:lnTo>
                      <a:pt x="1203" y="894"/>
                    </a:lnTo>
                    <a:lnTo>
                      <a:pt x="1242" y="904"/>
                    </a:lnTo>
                    <a:lnTo>
                      <a:pt x="1277" y="915"/>
                    </a:lnTo>
                    <a:lnTo>
                      <a:pt x="1305" y="926"/>
                    </a:lnTo>
                    <a:lnTo>
                      <a:pt x="1328" y="934"/>
                    </a:lnTo>
                    <a:lnTo>
                      <a:pt x="1351" y="926"/>
                    </a:lnTo>
                    <a:lnTo>
                      <a:pt x="1379" y="915"/>
                    </a:lnTo>
                    <a:lnTo>
                      <a:pt x="1413" y="904"/>
                    </a:lnTo>
                    <a:lnTo>
                      <a:pt x="1453" y="894"/>
                    </a:lnTo>
                    <a:lnTo>
                      <a:pt x="1493" y="883"/>
                    </a:lnTo>
                    <a:lnTo>
                      <a:pt x="1545" y="878"/>
                    </a:lnTo>
                    <a:lnTo>
                      <a:pt x="1596" y="873"/>
                    </a:lnTo>
                    <a:lnTo>
                      <a:pt x="1653" y="870"/>
                    </a:lnTo>
                    <a:lnTo>
                      <a:pt x="1710" y="873"/>
                    </a:lnTo>
                    <a:lnTo>
                      <a:pt x="1761" y="878"/>
                    </a:lnTo>
                    <a:lnTo>
                      <a:pt x="1812" y="883"/>
                    </a:lnTo>
                    <a:lnTo>
                      <a:pt x="1852" y="894"/>
                    </a:lnTo>
                    <a:lnTo>
                      <a:pt x="1892" y="904"/>
                    </a:lnTo>
                    <a:lnTo>
                      <a:pt x="1926" y="915"/>
                    </a:lnTo>
                    <a:lnTo>
                      <a:pt x="1955" y="926"/>
                    </a:lnTo>
                    <a:lnTo>
                      <a:pt x="1978" y="934"/>
                    </a:lnTo>
                    <a:lnTo>
                      <a:pt x="2000" y="926"/>
                    </a:lnTo>
                    <a:lnTo>
                      <a:pt x="2035" y="915"/>
                    </a:lnTo>
                    <a:lnTo>
                      <a:pt x="2069" y="904"/>
                    </a:lnTo>
                    <a:lnTo>
                      <a:pt x="2114" y="894"/>
                    </a:lnTo>
                    <a:lnTo>
                      <a:pt x="2154" y="886"/>
                    </a:lnTo>
                    <a:lnTo>
                      <a:pt x="2200" y="878"/>
                    </a:lnTo>
                    <a:lnTo>
                      <a:pt x="2251" y="873"/>
                    </a:lnTo>
                    <a:lnTo>
                      <a:pt x="2297" y="870"/>
                    </a:lnTo>
                    <a:lnTo>
                      <a:pt x="2348" y="873"/>
                    </a:lnTo>
                    <a:lnTo>
                      <a:pt x="2394" y="878"/>
                    </a:lnTo>
                    <a:lnTo>
                      <a:pt x="2445" y="886"/>
                    </a:lnTo>
                    <a:lnTo>
                      <a:pt x="2485" y="894"/>
                    </a:lnTo>
                    <a:lnTo>
                      <a:pt x="2531" y="907"/>
                    </a:lnTo>
                    <a:lnTo>
                      <a:pt x="2565" y="918"/>
                    </a:lnTo>
                    <a:lnTo>
                      <a:pt x="2599" y="928"/>
                    </a:lnTo>
                    <a:lnTo>
                      <a:pt x="2622" y="936"/>
                    </a:lnTo>
                    <a:lnTo>
                      <a:pt x="2644" y="928"/>
                    </a:lnTo>
                    <a:lnTo>
                      <a:pt x="2673" y="918"/>
                    </a:lnTo>
                    <a:lnTo>
                      <a:pt x="2707" y="907"/>
                    </a:lnTo>
                    <a:lnTo>
                      <a:pt x="2747" y="894"/>
                    </a:lnTo>
                    <a:lnTo>
                      <a:pt x="2787" y="886"/>
                    </a:lnTo>
                    <a:lnTo>
                      <a:pt x="2838" y="878"/>
                    </a:lnTo>
                    <a:lnTo>
                      <a:pt x="2884" y="873"/>
                    </a:lnTo>
                    <a:lnTo>
                      <a:pt x="2935" y="870"/>
                    </a:lnTo>
                    <a:lnTo>
                      <a:pt x="2992" y="873"/>
                    </a:lnTo>
                    <a:lnTo>
                      <a:pt x="3043" y="878"/>
                    </a:lnTo>
                    <a:lnTo>
                      <a:pt x="3089" y="886"/>
                    </a:lnTo>
                    <a:lnTo>
                      <a:pt x="3135" y="894"/>
                    </a:lnTo>
                    <a:lnTo>
                      <a:pt x="3175" y="904"/>
                    </a:lnTo>
                    <a:lnTo>
                      <a:pt x="3209" y="915"/>
                    </a:lnTo>
                    <a:lnTo>
                      <a:pt x="3237" y="926"/>
                    </a:lnTo>
                    <a:lnTo>
                      <a:pt x="3260" y="934"/>
                    </a:lnTo>
                    <a:lnTo>
                      <a:pt x="3283" y="926"/>
                    </a:lnTo>
                    <a:lnTo>
                      <a:pt x="3311" y="915"/>
                    </a:lnTo>
                    <a:lnTo>
                      <a:pt x="3351" y="904"/>
                    </a:lnTo>
                    <a:lnTo>
                      <a:pt x="3391" y="894"/>
                    </a:lnTo>
                    <a:lnTo>
                      <a:pt x="3437" y="883"/>
                    </a:lnTo>
                    <a:lnTo>
                      <a:pt x="3482" y="875"/>
                    </a:lnTo>
                    <a:lnTo>
                      <a:pt x="3534" y="870"/>
                    </a:lnTo>
                    <a:lnTo>
                      <a:pt x="3585" y="870"/>
                    </a:lnTo>
                    <a:lnTo>
                      <a:pt x="3636" y="873"/>
                    </a:lnTo>
                    <a:lnTo>
                      <a:pt x="3682" y="878"/>
                    </a:lnTo>
                    <a:lnTo>
                      <a:pt x="3727" y="886"/>
                    </a:lnTo>
                    <a:lnTo>
                      <a:pt x="3773" y="896"/>
                    </a:lnTo>
                    <a:lnTo>
                      <a:pt x="3813" y="907"/>
                    </a:lnTo>
                    <a:lnTo>
                      <a:pt x="3847" y="915"/>
                    </a:lnTo>
                    <a:lnTo>
                      <a:pt x="3881" y="926"/>
                    </a:lnTo>
                    <a:lnTo>
                      <a:pt x="3904" y="934"/>
                    </a:lnTo>
                    <a:lnTo>
                      <a:pt x="3927" y="926"/>
                    </a:lnTo>
                    <a:lnTo>
                      <a:pt x="3955" y="915"/>
                    </a:lnTo>
                    <a:lnTo>
                      <a:pt x="3990" y="904"/>
                    </a:lnTo>
                    <a:lnTo>
                      <a:pt x="4029" y="894"/>
                    </a:lnTo>
                    <a:lnTo>
                      <a:pt x="4075" y="883"/>
                    </a:lnTo>
                    <a:lnTo>
                      <a:pt x="4121" y="875"/>
                    </a:lnTo>
                    <a:lnTo>
                      <a:pt x="4172" y="870"/>
                    </a:lnTo>
                    <a:lnTo>
                      <a:pt x="4229" y="870"/>
                    </a:lnTo>
                    <a:lnTo>
                      <a:pt x="4280" y="873"/>
                    </a:lnTo>
                    <a:lnTo>
                      <a:pt x="4332" y="878"/>
                    </a:lnTo>
                    <a:lnTo>
                      <a:pt x="4377" y="886"/>
                    </a:lnTo>
                    <a:lnTo>
                      <a:pt x="4423" y="896"/>
                    </a:lnTo>
                    <a:lnTo>
                      <a:pt x="4463" y="907"/>
                    </a:lnTo>
                    <a:lnTo>
                      <a:pt x="4497" y="918"/>
                    </a:lnTo>
                    <a:lnTo>
                      <a:pt x="4525" y="928"/>
                    </a:lnTo>
                    <a:lnTo>
                      <a:pt x="4548" y="936"/>
                    </a:lnTo>
                    <a:lnTo>
                      <a:pt x="4571" y="928"/>
                    </a:lnTo>
                    <a:lnTo>
                      <a:pt x="4605" y="918"/>
                    </a:lnTo>
                    <a:lnTo>
                      <a:pt x="4639" y="907"/>
                    </a:lnTo>
                    <a:lnTo>
                      <a:pt x="4685" y="894"/>
                    </a:lnTo>
                    <a:lnTo>
                      <a:pt x="4725" y="886"/>
                    </a:lnTo>
                    <a:lnTo>
                      <a:pt x="4776" y="878"/>
                    </a:lnTo>
                    <a:lnTo>
                      <a:pt x="4822" y="873"/>
                    </a:lnTo>
                    <a:lnTo>
                      <a:pt x="4873" y="870"/>
                    </a:lnTo>
                    <a:lnTo>
                      <a:pt x="4913" y="870"/>
                    </a:lnTo>
                    <a:lnTo>
                      <a:pt x="4953" y="875"/>
                    </a:lnTo>
                    <a:lnTo>
                      <a:pt x="4987" y="881"/>
                    </a:lnTo>
                    <a:lnTo>
                      <a:pt x="5027" y="886"/>
                    </a:lnTo>
                    <a:lnTo>
                      <a:pt x="5061" y="894"/>
                    </a:lnTo>
                    <a:lnTo>
                      <a:pt x="5095" y="904"/>
                    </a:lnTo>
                    <a:lnTo>
                      <a:pt x="5124" y="912"/>
                    </a:lnTo>
                    <a:lnTo>
                      <a:pt x="5152" y="920"/>
                    </a:lnTo>
                    <a:lnTo>
                      <a:pt x="5141" y="859"/>
                    </a:lnTo>
                    <a:lnTo>
                      <a:pt x="5118" y="801"/>
                    </a:lnTo>
                    <a:lnTo>
                      <a:pt x="5090" y="742"/>
                    </a:lnTo>
                    <a:lnTo>
                      <a:pt x="5050" y="686"/>
                    </a:lnTo>
                    <a:lnTo>
                      <a:pt x="4998" y="633"/>
                    </a:lnTo>
                    <a:lnTo>
                      <a:pt x="4941" y="580"/>
                    </a:lnTo>
                    <a:lnTo>
                      <a:pt x="4873" y="529"/>
                    </a:lnTo>
                    <a:lnTo>
                      <a:pt x="4793" y="481"/>
                    </a:lnTo>
                    <a:lnTo>
                      <a:pt x="4691" y="428"/>
                    </a:lnTo>
                    <a:lnTo>
                      <a:pt x="4582" y="378"/>
                    </a:lnTo>
                    <a:lnTo>
                      <a:pt x="4463" y="330"/>
                    </a:lnTo>
                    <a:lnTo>
                      <a:pt x="4337" y="287"/>
                    </a:lnTo>
                    <a:lnTo>
                      <a:pt x="4200" y="247"/>
                    </a:lnTo>
                    <a:lnTo>
                      <a:pt x="4064" y="213"/>
                    </a:lnTo>
                    <a:lnTo>
                      <a:pt x="3921" y="181"/>
                    </a:lnTo>
                    <a:lnTo>
                      <a:pt x="3773" y="151"/>
                    </a:lnTo>
                    <a:lnTo>
                      <a:pt x="3625" y="128"/>
                    </a:lnTo>
                    <a:lnTo>
                      <a:pt x="3477" y="104"/>
                    </a:lnTo>
                    <a:lnTo>
                      <a:pt x="3328" y="85"/>
                    </a:lnTo>
                    <a:lnTo>
                      <a:pt x="3180" y="72"/>
                    </a:lnTo>
                    <a:lnTo>
                      <a:pt x="3032" y="61"/>
                    </a:lnTo>
                    <a:lnTo>
                      <a:pt x="2890" y="50"/>
                    </a:lnTo>
                    <a:lnTo>
                      <a:pt x="2753" y="48"/>
                    </a:lnTo>
                    <a:lnTo>
                      <a:pt x="2622" y="45"/>
                    </a:lnTo>
                    <a:lnTo>
                      <a:pt x="2599" y="45"/>
                    </a:lnTo>
                    <a:lnTo>
                      <a:pt x="2576" y="45"/>
                    </a:lnTo>
                    <a:lnTo>
                      <a:pt x="2553" y="45"/>
                    </a:lnTo>
                    <a:lnTo>
                      <a:pt x="2536" y="45"/>
                    </a:lnTo>
                    <a:lnTo>
                      <a:pt x="2513" y="48"/>
                    </a:lnTo>
                    <a:lnTo>
                      <a:pt x="2491" y="48"/>
                    </a:lnTo>
                    <a:lnTo>
                      <a:pt x="2468" y="48"/>
                    </a:lnTo>
                    <a:lnTo>
                      <a:pt x="2445" y="48"/>
                    </a:lnTo>
                    <a:lnTo>
                      <a:pt x="2434" y="2"/>
                    </a:lnTo>
                    <a:lnTo>
                      <a:pt x="2456" y="2"/>
                    </a:lnTo>
                    <a:lnTo>
                      <a:pt x="2479" y="0"/>
                    </a:lnTo>
                    <a:lnTo>
                      <a:pt x="2502" y="0"/>
                    </a:lnTo>
                    <a:lnTo>
                      <a:pt x="2531" y="0"/>
                    </a:lnTo>
                    <a:lnTo>
                      <a:pt x="2553" y="0"/>
                    </a:lnTo>
                    <a:lnTo>
                      <a:pt x="2576" y="0"/>
                    </a:lnTo>
                    <a:lnTo>
                      <a:pt x="2599" y="0"/>
                    </a:lnTo>
                    <a:lnTo>
                      <a:pt x="2622" y="0"/>
                    </a:lnTo>
                    <a:lnTo>
                      <a:pt x="2758" y="2"/>
                    </a:lnTo>
                    <a:lnTo>
                      <a:pt x="2895" y="8"/>
                    </a:lnTo>
                    <a:lnTo>
                      <a:pt x="3043" y="16"/>
                    </a:lnTo>
                    <a:lnTo>
                      <a:pt x="3192" y="26"/>
                    </a:lnTo>
                    <a:lnTo>
                      <a:pt x="3346" y="42"/>
                    </a:lnTo>
                    <a:lnTo>
                      <a:pt x="3499" y="61"/>
                    </a:lnTo>
                    <a:lnTo>
                      <a:pt x="3648" y="82"/>
                    </a:lnTo>
                    <a:lnTo>
                      <a:pt x="3801" y="109"/>
                    </a:lnTo>
                    <a:lnTo>
                      <a:pt x="3950" y="138"/>
                    </a:lnTo>
                    <a:lnTo>
                      <a:pt x="4098" y="170"/>
                    </a:lnTo>
                    <a:lnTo>
                      <a:pt x="4240" y="207"/>
                    </a:lnTo>
                    <a:lnTo>
                      <a:pt x="4377" y="247"/>
                    </a:lnTo>
                    <a:lnTo>
                      <a:pt x="4508" y="293"/>
                    </a:lnTo>
                    <a:lnTo>
                      <a:pt x="4634" y="340"/>
                    </a:lnTo>
                    <a:lnTo>
                      <a:pt x="4748" y="391"/>
                    </a:lnTo>
                    <a:lnTo>
                      <a:pt x="4850" y="447"/>
                    </a:lnTo>
                    <a:lnTo>
                      <a:pt x="4941" y="503"/>
                    </a:lnTo>
                    <a:lnTo>
                      <a:pt x="5015" y="564"/>
                    </a:lnTo>
                    <a:lnTo>
                      <a:pt x="5084" y="625"/>
                    </a:lnTo>
                    <a:lnTo>
                      <a:pt x="5135" y="689"/>
                    </a:lnTo>
                    <a:lnTo>
                      <a:pt x="5181" y="753"/>
                    </a:lnTo>
                    <a:lnTo>
                      <a:pt x="5209" y="822"/>
                    </a:lnTo>
                    <a:lnTo>
                      <a:pt x="5226" y="891"/>
                    </a:lnTo>
                    <a:lnTo>
                      <a:pt x="5232" y="963"/>
                    </a:lnTo>
                    <a:lnTo>
                      <a:pt x="5232" y="971"/>
                    </a:lnTo>
                    <a:lnTo>
                      <a:pt x="5232" y="984"/>
                    </a:lnTo>
                    <a:lnTo>
                      <a:pt x="5232" y="1000"/>
                    </a:lnTo>
                    <a:lnTo>
                      <a:pt x="5232" y="1008"/>
                    </a:lnTo>
                    <a:lnTo>
                      <a:pt x="5169" y="982"/>
                    </a:lnTo>
                    <a:lnTo>
                      <a:pt x="5164" y="979"/>
                    </a:lnTo>
                    <a:lnTo>
                      <a:pt x="5141" y="971"/>
                    </a:lnTo>
                    <a:lnTo>
                      <a:pt x="5112" y="960"/>
                    </a:lnTo>
                    <a:lnTo>
                      <a:pt x="5072" y="950"/>
                    </a:lnTo>
                    <a:lnTo>
                      <a:pt x="5027" y="939"/>
                    </a:lnTo>
                    <a:lnTo>
                      <a:pt x="4976" y="928"/>
                    </a:lnTo>
                    <a:lnTo>
                      <a:pt x="4924" y="920"/>
                    </a:lnTo>
                    <a:lnTo>
                      <a:pt x="4873" y="918"/>
                    </a:lnTo>
                    <a:lnTo>
                      <a:pt x="4822" y="920"/>
                    </a:lnTo>
                    <a:lnTo>
                      <a:pt x="4765" y="928"/>
                    </a:lnTo>
                    <a:lnTo>
                      <a:pt x="4719" y="939"/>
                    </a:lnTo>
                    <a:lnTo>
                      <a:pt x="4673" y="950"/>
                    </a:lnTo>
                    <a:lnTo>
                      <a:pt x="4634" y="960"/>
                    </a:lnTo>
                    <a:lnTo>
                      <a:pt x="4599" y="971"/>
                    </a:lnTo>
                    <a:lnTo>
                      <a:pt x="4582" y="979"/>
                    </a:lnTo>
                    <a:lnTo>
                      <a:pt x="4571" y="982"/>
                    </a:lnTo>
                    <a:lnTo>
                      <a:pt x="4565" y="984"/>
                    </a:lnTo>
                    <a:lnTo>
                      <a:pt x="4559" y="987"/>
                    </a:lnTo>
                    <a:lnTo>
                      <a:pt x="4554" y="990"/>
                    </a:lnTo>
                    <a:lnTo>
                      <a:pt x="4548" y="992"/>
                    </a:lnTo>
                    <a:lnTo>
                      <a:pt x="4525" y="982"/>
                    </a:lnTo>
                    <a:lnTo>
                      <a:pt x="4520" y="979"/>
                    </a:lnTo>
                    <a:lnTo>
                      <a:pt x="4502" y="971"/>
                    </a:lnTo>
                    <a:lnTo>
                      <a:pt x="4474" y="963"/>
                    </a:lnTo>
                    <a:lnTo>
                      <a:pt x="4434" y="950"/>
                    </a:lnTo>
                    <a:lnTo>
                      <a:pt x="4388" y="939"/>
                    </a:lnTo>
                    <a:lnTo>
                      <a:pt x="4337" y="928"/>
                    </a:lnTo>
                    <a:lnTo>
                      <a:pt x="4280" y="920"/>
                    </a:lnTo>
                    <a:lnTo>
                      <a:pt x="4223" y="918"/>
                    </a:lnTo>
                    <a:lnTo>
                      <a:pt x="4166" y="918"/>
                    </a:lnTo>
                    <a:lnTo>
                      <a:pt x="4115" y="926"/>
                    </a:lnTo>
                    <a:lnTo>
                      <a:pt x="4064" y="936"/>
                    </a:lnTo>
                    <a:lnTo>
                      <a:pt x="4018" y="947"/>
                    </a:lnTo>
                    <a:lnTo>
                      <a:pt x="3984" y="960"/>
                    </a:lnTo>
                    <a:lnTo>
                      <a:pt x="3955" y="971"/>
                    </a:lnTo>
                    <a:lnTo>
                      <a:pt x="3938" y="979"/>
                    </a:lnTo>
                    <a:lnTo>
                      <a:pt x="3933" y="982"/>
                    </a:lnTo>
                    <a:lnTo>
                      <a:pt x="3927" y="984"/>
                    </a:lnTo>
                    <a:lnTo>
                      <a:pt x="3921" y="987"/>
                    </a:lnTo>
                    <a:lnTo>
                      <a:pt x="3915" y="990"/>
                    </a:lnTo>
                    <a:lnTo>
                      <a:pt x="3910" y="992"/>
                    </a:lnTo>
                    <a:lnTo>
                      <a:pt x="3881" y="982"/>
                    </a:lnTo>
                    <a:lnTo>
                      <a:pt x="3876" y="979"/>
                    </a:lnTo>
                    <a:lnTo>
                      <a:pt x="3853" y="971"/>
                    </a:lnTo>
                    <a:lnTo>
                      <a:pt x="3824" y="963"/>
                    </a:lnTo>
                    <a:lnTo>
                      <a:pt x="3784" y="950"/>
                    </a:lnTo>
                    <a:lnTo>
                      <a:pt x="3739" y="939"/>
                    </a:lnTo>
                    <a:lnTo>
                      <a:pt x="3687" y="928"/>
                    </a:lnTo>
                    <a:lnTo>
                      <a:pt x="3636" y="920"/>
                    </a:lnTo>
                    <a:lnTo>
                      <a:pt x="3579" y="918"/>
                    </a:lnTo>
                    <a:lnTo>
                      <a:pt x="3528" y="918"/>
                    </a:lnTo>
                    <a:lnTo>
                      <a:pt x="3471" y="926"/>
                    </a:lnTo>
                    <a:lnTo>
                      <a:pt x="3425" y="936"/>
                    </a:lnTo>
                    <a:lnTo>
                      <a:pt x="3380" y="947"/>
                    </a:lnTo>
                    <a:lnTo>
                      <a:pt x="3340" y="960"/>
                    </a:lnTo>
                    <a:lnTo>
                      <a:pt x="3311" y="971"/>
                    </a:lnTo>
                    <a:lnTo>
                      <a:pt x="3289" y="979"/>
                    </a:lnTo>
                    <a:lnTo>
                      <a:pt x="3283" y="982"/>
                    </a:lnTo>
                    <a:lnTo>
                      <a:pt x="3277" y="984"/>
                    </a:lnTo>
                    <a:lnTo>
                      <a:pt x="3271" y="987"/>
                    </a:lnTo>
                    <a:lnTo>
                      <a:pt x="3266" y="990"/>
                    </a:lnTo>
                    <a:lnTo>
                      <a:pt x="3260" y="992"/>
                    </a:lnTo>
                    <a:lnTo>
                      <a:pt x="3237" y="982"/>
                    </a:lnTo>
                    <a:lnTo>
                      <a:pt x="3232" y="979"/>
                    </a:lnTo>
                    <a:lnTo>
                      <a:pt x="3209" y="971"/>
                    </a:lnTo>
                    <a:lnTo>
                      <a:pt x="3180" y="960"/>
                    </a:lnTo>
                    <a:lnTo>
                      <a:pt x="3146" y="950"/>
                    </a:lnTo>
                    <a:lnTo>
                      <a:pt x="3100" y="939"/>
                    </a:lnTo>
                    <a:lnTo>
                      <a:pt x="3049" y="928"/>
                    </a:lnTo>
                    <a:lnTo>
                      <a:pt x="2992" y="920"/>
                    </a:lnTo>
                    <a:lnTo>
                      <a:pt x="2935" y="918"/>
                    </a:lnTo>
                    <a:lnTo>
                      <a:pt x="2878" y="920"/>
                    </a:lnTo>
                    <a:lnTo>
                      <a:pt x="2827" y="928"/>
                    </a:lnTo>
                    <a:lnTo>
                      <a:pt x="2781" y="939"/>
                    </a:lnTo>
                    <a:lnTo>
                      <a:pt x="2736" y="950"/>
                    </a:lnTo>
                    <a:lnTo>
                      <a:pt x="2701" y="960"/>
                    </a:lnTo>
                    <a:lnTo>
                      <a:pt x="2673" y="971"/>
                    </a:lnTo>
                    <a:lnTo>
                      <a:pt x="2650" y="979"/>
                    </a:lnTo>
                    <a:lnTo>
                      <a:pt x="2644" y="982"/>
                    </a:lnTo>
                    <a:lnTo>
                      <a:pt x="2639" y="984"/>
                    </a:lnTo>
                    <a:lnTo>
                      <a:pt x="2633" y="987"/>
                    </a:lnTo>
                    <a:lnTo>
                      <a:pt x="2627" y="990"/>
                    </a:lnTo>
                    <a:lnTo>
                      <a:pt x="2622" y="992"/>
                    </a:lnTo>
                    <a:lnTo>
                      <a:pt x="2599" y="982"/>
                    </a:lnTo>
                    <a:lnTo>
                      <a:pt x="2593" y="979"/>
                    </a:lnTo>
                    <a:lnTo>
                      <a:pt x="2570" y="971"/>
                    </a:lnTo>
                    <a:lnTo>
                      <a:pt x="2542" y="960"/>
                    </a:lnTo>
                    <a:lnTo>
                      <a:pt x="2502" y="950"/>
                    </a:lnTo>
                    <a:lnTo>
                      <a:pt x="2456" y="939"/>
                    </a:lnTo>
                    <a:lnTo>
                      <a:pt x="2405" y="928"/>
                    </a:lnTo>
                    <a:lnTo>
                      <a:pt x="2348" y="920"/>
                    </a:lnTo>
                    <a:lnTo>
                      <a:pt x="2297" y="918"/>
                    </a:lnTo>
                    <a:lnTo>
                      <a:pt x="2246" y="920"/>
                    </a:lnTo>
                    <a:lnTo>
                      <a:pt x="2194" y="928"/>
                    </a:lnTo>
                    <a:lnTo>
                      <a:pt x="2143" y="939"/>
                    </a:lnTo>
                    <a:lnTo>
                      <a:pt x="2097" y="950"/>
                    </a:lnTo>
                    <a:lnTo>
                      <a:pt x="2057" y="960"/>
                    </a:lnTo>
                    <a:lnTo>
                      <a:pt x="2029" y="971"/>
                    </a:lnTo>
                    <a:lnTo>
                      <a:pt x="2006" y="979"/>
                    </a:lnTo>
                    <a:lnTo>
                      <a:pt x="2000" y="982"/>
                    </a:lnTo>
                    <a:lnTo>
                      <a:pt x="1995" y="984"/>
                    </a:lnTo>
                    <a:lnTo>
                      <a:pt x="1989" y="987"/>
                    </a:lnTo>
                    <a:lnTo>
                      <a:pt x="1978" y="990"/>
                    </a:lnTo>
                    <a:lnTo>
                      <a:pt x="1972" y="992"/>
                    </a:lnTo>
                    <a:lnTo>
                      <a:pt x="1949" y="982"/>
                    </a:lnTo>
                    <a:lnTo>
                      <a:pt x="1943" y="979"/>
                    </a:lnTo>
                    <a:lnTo>
                      <a:pt x="1926" y="971"/>
                    </a:lnTo>
                    <a:lnTo>
                      <a:pt x="1898" y="960"/>
                    </a:lnTo>
                    <a:lnTo>
                      <a:pt x="1864" y="950"/>
                    </a:lnTo>
                    <a:lnTo>
                      <a:pt x="1824" y="939"/>
                    </a:lnTo>
                    <a:lnTo>
                      <a:pt x="1772" y="928"/>
                    </a:lnTo>
                    <a:lnTo>
                      <a:pt x="1716" y="920"/>
                    </a:lnTo>
                    <a:lnTo>
                      <a:pt x="1653" y="918"/>
                    </a:lnTo>
                    <a:lnTo>
                      <a:pt x="1590" y="920"/>
                    </a:lnTo>
                    <a:lnTo>
                      <a:pt x="1539" y="928"/>
                    </a:lnTo>
                    <a:lnTo>
                      <a:pt x="1488" y="939"/>
                    </a:lnTo>
                    <a:lnTo>
                      <a:pt x="1448" y="950"/>
                    </a:lnTo>
                    <a:lnTo>
                      <a:pt x="1408" y="960"/>
                    </a:lnTo>
                    <a:lnTo>
                      <a:pt x="1379" y="971"/>
                    </a:lnTo>
                    <a:lnTo>
                      <a:pt x="1362" y="979"/>
                    </a:lnTo>
                    <a:lnTo>
                      <a:pt x="1356" y="982"/>
                    </a:lnTo>
                    <a:lnTo>
                      <a:pt x="1351" y="984"/>
                    </a:lnTo>
                    <a:lnTo>
                      <a:pt x="1345" y="987"/>
                    </a:lnTo>
                    <a:lnTo>
                      <a:pt x="1339" y="992"/>
                    </a:lnTo>
                    <a:lnTo>
                      <a:pt x="1334" y="995"/>
                    </a:lnTo>
                    <a:lnTo>
                      <a:pt x="1305" y="982"/>
                    </a:lnTo>
                    <a:lnTo>
                      <a:pt x="1299" y="979"/>
                    </a:lnTo>
                    <a:lnTo>
                      <a:pt x="1282" y="971"/>
                    </a:lnTo>
                    <a:lnTo>
                      <a:pt x="1254" y="960"/>
                    </a:lnTo>
                    <a:lnTo>
                      <a:pt x="1214" y="950"/>
                    </a:lnTo>
                    <a:lnTo>
                      <a:pt x="1168" y="939"/>
                    </a:lnTo>
                    <a:lnTo>
                      <a:pt x="1123" y="928"/>
                    </a:lnTo>
                    <a:lnTo>
                      <a:pt x="1066" y="920"/>
                    </a:lnTo>
                    <a:lnTo>
                      <a:pt x="1009" y="918"/>
                    </a:lnTo>
                    <a:lnTo>
                      <a:pt x="952" y="920"/>
                    </a:lnTo>
                    <a:lnTo>
                      <a:pt x="900" y="928"/>
                    </a:lnTo>
                    <a:lnTo>
                      <a:pt x="849" y="939"/>
                    </a:lnTo>
                    <a:lnTo>
                      <a:pt x="804" y="950"/>
                    </a:lnTo>
                    <a:lnTo>
                      <a:pt x="769" y="960"/>
                    </a:lnTo>
                    <a:lnTo>
                      <a:pt x="735" y="971"/>
                    </a:lnTo>
                    <a:lnTo>
                      <a:pt x="718" y="979"/>
                    </a:lnTo>
                    <a:lnTo>
                      <a:pt x="712" y="982"/>
                    </a:lnTo>
                    <a:lnTo>
                      <a:pt x="707" y="984"/>
                    </a:lnTo>
                    <a:lnTo>
                      <a:pt x="701" y="987"/>
                    </a:lnTo>
                    <a:lnTo>
                      <a:pt x="695" y="990"/>
                    </a:lnTo>
                    <a:lnTo>
                      <a:pt x="690" y="992"/>
                    </a:lnTo>
                    <a:lnTo>
                      <a:pt x="661" y="982"/>
                    </a:lnTo>
                    <a:lnTo>
                      <a:pt x="655" y="979"/>
                    </a:lnTo>
                    <a:lnTo>
                      <a:pt x="638" y="971"/>
                    </a:lnTo>
                    <a:lnTo>
                      <a:pt x="604" y="960"/>
                    </a:lnTo>
                    <a:lnTo>
                      <a:pt x="570" y="950"/>
                    </a:lnTo>
                    <a:lnTo>
                      <a:pt x="524" y="939"/>
                    </a:lnTo>
                    <a:lnTo>
                      <a:pt x="473" y="928"/>
                    </a:lnTo>
                    <a:lnTo>
                      <a:pt x="422" y="920"/>
                    </a:lnTo>
                    <a:lnTo>
                      <a:pt x="365" y="918"/>
                    </a:lnTo>
                    <a:lnTo>
                      <a:pt x="308" y="920"/>
                    </a:lnTo>
                    <a:lnTo>
                      <a:pt x="256" y="928"/>
                    </a:lnTo>
                    <a:lnTo>
                      <a:pt x="205" y="939"/>
                    </a:lnTo>
                    <a:lnTo>
                      <a:pt x="160" y="950"/>
                    </a:lnTo>
                    <a:lnTo>
                      <a:pt x="125" y="960"/>
                    </a:lnTo>
                    <a:lnTo>
                      <a:pt x="91" y="971"/>
                    </a:lnTo>
                    <a:lnTo>
                      <a:pt x="74" y="979"/>
                    </a:lnTo>
                    <a:lnTo>
                      <a:pt x="68" y="982"/>
                    </a:lnTo>
                    <a:lnTo>
                      <a:pt x="0" y="1011"/>
                    </a:lnTo>
                    <a:lnTo>
                      <a:pt x="0" y="963"/>
                    </a:lnTo>
                    <a:lnTo>
                      <a:pt x="6" y="904"/>
                    </a:lnTo>
                    <a:lnTo>
                      <a:pt x="17" y="849"/>
                    </a:lnTo>
                    <a:lnTo>
                      <a:pt x="34" y="795"/>
                    </a:lnTo>
                    <a:lnTo>
                      <a:pt x="63" y="742"/>
                    </a:lnTo>
                    <a:lnTo>
                      <a:pt x="97" y="689"/>
                    </a:lnTo>
                    <a:lnTo>
                      <a:pt x="137" y="638"/>
                    </a:lnTo>
                    <a:lnTo>
                      <a:pt x="188" y="590"/>
                    </a:lnTo>
                    <a:lnTo>
                      <a:pt x="245" y="543"/>
                    </a:lnTo>
                    <a:lnTo>
                      <a:pt x="308" y="495"/>
                    </a:lnTo>
                    <a:lnTo>
                      <a:pt x="376" y="452"/>
                    </a:lnTo>
                    <a:lnTo>
                      <a:pt x="450" y="410"/>
                    </a:lnTo>
                    <a:lnTo>
                      <a:pt x="536" y="367"/>
                    </a:lnTo>
                    <a:lnTo>
                      <a:pt x="627" y="327"/>
                    </a:lnTo>
                    <a:lnTo>
                      <a:pt x="724" y="290"/>
                    </a:lnTo>
                    <a:lnTo>
                      <a:pt x="826" y="255"/>
                    </a:lnTo>
                    <a:lnTo>
                      <a:pt x="935" y="221"/>
                    </a:lnTo>
                    <a:lnTo>
                      <a:pt x="1014" y="197"/>
                    </a:lnTo>
                    <a:lnTo>
                      <a:pt x="1100" y="175"/>
                    </a:lnTo>
                    <a:lnTo>
                      <a:pt x="1185" y="154"/>
                    </a:lnTo>
                    <a:lnTo>
                      <a:pt x="1277" y="136"/>
                    </a:lnTo>
                    <a:lnTo>
                      <a:pt x="1368" y="117"/>
                    </a:lnTo>
                    <a:lnTo>
                      <a:pt x="1459" y="101"/>
                    </a:lnTo>
                    <a:lnTo>
                      <a:pt x="1550" y="85"/>
                    </a:lnTo>
                    <a:lnTo>
                      <a:pt x="1647" y="72"/>
                    </a:lnTo>
                    <a:lnTo>
                      <a:pt x="1744" y="58"/>
                    </a:lnTo>
                    <a:lnTo>
                      <a:pt x="1841" y="45"/>
                    </a:lnTo>
                    <a:lnTo>
                      <a:pt x="1938" y="34"/>
                    </a:lnTo>
                    <a:lnTo>
                      <a:pt x="2040" y="26"/>
                    </a:lnTo>
                    <a:lnTo>
                      <a:pt x="2137" y="18"/>
                    </a:lnTo>
                    <a:lnTo>
                      <a:pt x="2234" y="10"/>
                    </a:lnTo>
                    <a:lnTo>
                      <a:pt x="2337" y="5"/>
                    </a:lnTo>
                    <a:lnTo>
                      <a:pt x="2434" y="2"/>
                    </a:lnTo>
                    <a:lnTo>
                      <a:pt x="244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Line 8"/>
              <p:cNvSpPr>
                <a:spLocks noChangeShapeType="1"/>
              </p:cNvSpPr>
              <p:nvPr/>
            </p:nvSpPr>
            <p:spPr bwMode="auto">
              <a:xfrm>
                <a:off x="2005914" y="3048000"/>
                <a:ext cx="0" cy="1905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 Box 22"/>
              <p:cNvSpPr txBox="1">
                <a:spLocks noChangeArrowheads="1"/>
              </p:cNvSpPr>
              <p:nvPr/>
            </p:nvSpPr>
            <p:spPr bwMode="auto">
              <a:xfrm>
                <a:off x="1567488" y="4946822"/>
                <a:ext cx="887499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MSA</a:t>
                </a:r>
                <a:endParaRPr lang="en-US" sz="2400" b="1" dirty="0"/>
              </a:p>
            </p:txBody>
          </p:sp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>
                <a:off x="3048000" y="3048000"/>
                <a:ext cx="0" cy="1524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4114800" y="3048000"/>
                <a:ext cx="0" cy="1219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5181600" y="3048000"/>
                <a:ext cx="0" cy="4572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7162800" y="3048000"/>
                <a:ext cx="0" cy="533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8229600" y="3048000"/>
                <a:ext cx="0" cy="1143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9220200" y="3048000"/>
                <a:ext cx="0" cy="1524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0295238" y="3048000"/>
                <a:ext cx="0" cy="1905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2592517" y="4547791"/>
                <a:ext cx="900212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CWA</a:t>
                </a:r>
                <a:endParaRPr lang="en-US" sz="24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3581423" y="4250724"/>
                <a:ext cx="1054101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NHPA</a:t>
                </a: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744937" y="3439180"/>
                <a:ext cx="81785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ESA</a:t>
                </a:r>
                <a:endParaRPr lang="en-US" sz="2400" b="1" dirty="0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6605587" y="3533131"/>
                <a:ext cx="1114426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MBTA</a:t>
                </a: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7778900" y="4135438"/>
                <a:ext cx="893956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CAA</a:t>
                </a:r>
                <a:endParaRPr lang="en-US" sz="2400" b="1" dirty="0"/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8642350" y="4558009"/>
                <a:ext cx="1155700" cy="4572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FWCA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9826357" y="4946822"/>
                <a:ext cx="962561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RHA</a:t>
                </a:r>
                <a:endParaRPr lang="en-US" sz="24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648272" y="2308286"/>
              <a:ext cx="1017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cs typeface="Times New Roman" panose="02020603050405020304" pitchFamily="18" charset="0"/>
                </a:rPr>
                <a:t>NEPA</a:t>
              </a:r>
              <a:endParaRPr lang="en-US" sz="2400" b="1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1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49373"/>
            <a:ext cx="114523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</a:rPr>
              <a:t>WHAT ABOUT ENVIRONMENTAL COMPLIANCE FOR </a:t>
            </a:r>
          </a:p>
          <a:p>
            <a:pPr algn="ctr">
              <a:defRPr/>
            </a:pPr>
            <a:r>
              <a:rPr lang="en-US" sz="2800" b="1" dirty="0" smtClean="0">
                <a:latin typeface="+mj-lt"/>
              </a:rPr>
              <a:t>THE MILL CREEK FEASIBILITY STUDY?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5860" y="2084445"/>
            <a:ext cx="11470107" cy="2997621"/>
            <a:chOff x="450043" y="1161807"/>
            <a:chExt cx="11470107" cy="2997621"/>
          </a:xfrm>
        </p:grpSpPr>
        <p:grpSp>
          <p:nvGrpSpPr>
            <p:cNvPr id="7" name="Group 6"/>
            <p:cNvGrpSpPr/>
            <p:nvPr/>
          </p:nvGrpSpPr>
          <p:grpSpPr>
            <a:xfrm>
              <a:off x="450043" y="2141897"/>
              <a:ext cx="6442789" cy="2017531"/>
              <a:chOff x="408854" y="763940"/>
              <a:chExt cx="6442789" cy="201753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408854" y="763940"/>
                <a:ext cx="64427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Environmental Opportunities for the Mill Creek GI Study  </a:t>
                </a:r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08854" y="1264874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Potentially improve </a:t>
                </a:r>
                <a:r>
                  <a:rPr lang="en-US" dirty="0">
                    <a:solidFill>
                      <a:srgbClr val="000000"/>
                    </a:solidFill>
                  </a:rPr>
                  <a:t>conditions for ESA-listed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species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Potentially improve </a:t>
                </a:r>
                <a:r>
                  <a:rPr lang="en-US" dirty="0">
                    <a:solidFill>
                      <a:srgbClr val="000000"/>
                    </a:solidFill>
                  </a:rPr>
                  <a:t>habitat conditions for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wildlife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08854" y="2042807"/>
                <a:ext cx="6211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Environmental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Constraints </a:t>
                </a:r>
                <a:r>
                  <a:rPr lang="en-US" b="1" dirty="0">
                    <a:solidFill>
                      <a:srgbClr val="000000"/>
                    </a:solidFill>
                  </a:rPr>
                  <a:t>for the Mill Creek GI Study  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08854" y="2412139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</a:rPr>
                  <a:t>M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aintain </a:t>
                </a:r>
                <a:r>
                  <a:rPr lang="en-US" dirty="0">
                    <a:solidFill>
                      <a:srgbClr val="000000"/>
                    </a:solidFill>
                  </a:rPr>
                  <a:t>fish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passage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50043" y="1161807"/>
              <a:ext cx="114701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Environmental Compliance ensures the construction of the Mill Creek Flood Risk Management Project resulting from this study </a:t>
              </a:r>
              <a:r>
                <a:rPr lang="en-US" dirty="0">
                  <a:solidFill>
                    <a:srgbClr val="000000"/>
                  </a:solidFill>
                </a:rPr>
                <a:t>would </a:t>
              </a:r>
              <a:r>
                <a:rPr lang="en-US" dirty="0" smtClean="0">
                  <a:solidFill>
                    <a:srgbClr val="000000"/>
                  </a:solidFill>
                </a:rPr>
                <a:t>comply with all applicable </a:t>
              </a:r>
              <a:r>
                <a:rPr lang="en-US" dirty="0">
                  <a:solidFill>
                    <a:srgbClr val="000000"/>
                  </a:solidFill>
                </a:rPr>
                <a:t>environmental laws and regulations. 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95" y="2965622"/>
            <a:ext cx="5062571" cy="3365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34104" y="5672510"/>
            <a:ext cx="494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Adult steelhead passing from Yellowhawk Creek 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into Mill Creek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9373"/>
            <a:ext cx="114523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</a:rPr>
              <a:t>WHAT ABOUT ENVIRONMENTAL COMPLIANCE FOR </a:t>
            </a:r>
          </a:p>
          <a:p>
            <a:pPr algn="ctr">
              <a:defRPr/>
            </a:pPr>
            <a:r>
              <a:rPr lang="en-US" sz="2800" b="1" dirty="0" smtClean="0">
                <a:latin typeface="+mj-lt"/>
              </a:rPr>
              <a:t>THE MILL CREEK FEASIBILITY STUDY?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892" y="193863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Environmental Compliance </a:t>
            </a:r>
            <a:r>
              <a:rPr lang="en-US" b="1" dirty="0" smtClean="0">
                <a:solidFill>
                  <a:srgbClr val="000000"/>
                </a:solidFill>
              </a:rPr>
              <a:t>progress </a:t>
            </a:r>
            <a:r>
              <a:rPr lang="en-US" b="1" dirty="0">
                <a:solidFill>
                  <a:srgbClr val="000000"/>
                </a:solidFill>
              </a:rPr>
              <a:t>to date: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Drafted an environmental assessment assessing the </a:t>
            </a:r>
            <a:r>
              <a:rPr lang="en-US" dirty="0" smtClean="0"/>
              <a:t>potential effects </a:t>
            </a:r>
            <a:r>
              <a:rPr lang="en-US" dirty="0"/>
              <a:t>to 20 environmental </a:t>
            </a:r>
            <a:r>
              <a:rPr lang="en-US" dirty="0" smtClean="0"/>
              <a:t>resources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Produced </a:t>
            </a:r>
            <a:r>
              <a:rPr lang="en-US" dirty="0"/>
              <a:t>a biological assessment and Fish and Wildlife Coordination Act “Functional Planning Aid Letter”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mitigation </a:t>
            </a:r>
            <a:r>
              <a:rPr lang="en-US" dirty="0" smtClean="0"/>
              <a:t>measures determined </a:t>
            </a:r>
            <a:r>
              <a:rPr lang="en-US" dirty="0"/>
              <a:t>up to this 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7" y="2579513"/>
            <a:ext cx="5460441" cy="367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84900" y="5590132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Adult bull trout passing through the Mill Creek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Diversion Dam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341" y="326533"/>
            <a:ext cx="5652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</a:rPr>
              <a:t>WHAT ARE THE NEXT STEPS?</a:t>
            </a:r>
            <a:endParaRPr lang="en-US" sz="28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6312" y="2279057"/>
            <a:ext cx="11832342" cy="2042527"/>
            <a:chOff x="255374" y="1416908"/>
            <a:chExt cx="11832342" cy="2042527"/>
          </a:xfrm>
        </p:grpSpPr>
        <p:sp>
          <p:nvSpPr>
            <p:cNvPr id="3" name="TextBox 2"/>
            <p:cNvSpPr txBox="1"/>
            <p:nvPr/>
          </p:nvSpPr>
          <p:spPr>
            <a:xfrm>
              <a:off x="255374" y="1416908"/>
              <a:ext cx="111574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Public review and comment period on the Draft Feasibility Report/Environmental Assessment </a:t>
              </a:r>
              <a:r>
                <a:rPr lang="en-US" sz="2000" dirty="0"/>
                <a:t> </a:t>
              </a:r>
              <a:endParaRPr lang="en-US" sz="2000" dirty="0" smtClean="0"/>
            </a:p>
            <a:p>
              <a:r>
                <a:rPr lang="en-US" sz="2000" dirty="0" smtClean="0"/>
                <a:t>    open until February 28, 2020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374" y="2376616"/>
              <a:ext cx="11832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Finalize the Feasibility Report/Environmental Assessment taking public comments into consideration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5374" y="3059325"/>
              <a:ext cx="9421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 smtClean="0"/>
                <a:t>Sign a Finding of No Significant Impact, if determined applicable (August 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6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4318" y="263611"/>
            <a:ext cx="525496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HOW TO COMMENT?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/>
              <a:t>U.S. Army Corps of </a:t>
            </a:r>
            <a:r>
              <a:rPr lang="en-US" sz="2800" dirty="0" smtClean="0"/>
              <a:t>Engineers</a:t>
            </a:r>
          </a:p>
          <a:p>
            <a:pPr algn="ctr"/>
            <a:r>
              <a:rPr lang="en-US" sz="2800" dirty="0" smtClean="0"/>
              <a:t>Walla </a:t>
            </a:r>
            <a:r>
              <a:rPr lang="en-US" sz="2800" dirty="0"/>
              <a:t>Walla </a:t>
            </a:r>
            <a:r>
              <a:rPr lang="en-US" sz="2800" dirty="0" smtClean="0"/>
              <a:t>District</a:t>
            </a:r>
          </a:p>
          <a:p>
            <a:pPr algn="ctr"/>
            <a:r>
              <a:rPr lang="en-US" sz="2800" dirty="0" smtClean="0"/>
              <a:t>CENWW-PPL-C </a:t>
            </a:r>
          </a:p>
          <a:p>
            <a:pPr algn="ctr"/>
            <a:r>
              <a:rPr lang="en-US" sz="2800" dirty="0" smtClean="0"/>
              <a:t>Mill </a:t>
            </a:r>
            <a:r>
              <a:rPr lang="en-US" sz="2800" dirty="0"/>
              <a:t>Creek GI </a:t>
            </a:r>
            <a:r>
              <a:rPr lang="en-US" sz="2800" dirty="0" smtClean="0"/>
              <a:t>Study</a:t>
            </a:r>
          </a:p>
          <a:p>
            <a:pPr algn="ctr"/>
            <a:r>
              <a:rPr lang="en-US" sz="2800" dirty="0" smtClean="0"/>
              <a:t>201 </a:t>
            </a:r>
            <a:r>
              <a:rPr lang="en-US" sz="2800" dirty="0"/>
              <a:t>North Third </a:t>
            </a:r>
            <a:r>
              <a:rPr lang="en-US" sz="2800" dirty="0" smtClean="0"/>
              <a:t>Avenue </a:t>
            </a:r>
          </a:p>
          <a:p>
            <a:pPr algn="ctr"/>
            <a:r>
              <a:rPr lang="en-US" sz="2800" dirty="0" smtClean="0"/>
              <a:t>Walla </a:t>
            </a:r>
            <a:r>
              <a:rPr lang="en-US" sz="2800" dirty="0"/>
              <a:t>Walla, WA </a:t>
            </a:r>
            <a:r>
              <a:rPr lang="en-US" sz="2800" dirty="0" smtClean="0"/>
              <a:t>99362-1876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OR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S</a:t>
            </a:r>
            <a:r>
              <a:rPr lang="en-US" sz="2800" b="1" dirty="0" smtClean="0"/>
              <a:t>ubmit </a:t>
            </a:r>
            <a:r>
              <a:rPr lang="en-US" sz="2800" b="1" dirty="0"/>
              <a:t>C</a:t>
            </a:r>
            <a:r>
              <a:rPr lang="en-US" sz="2800" b="1" dirty="0" smtClean="0"/>
              <a:t>omments </a:t>
            </a:r>
            <a:r>
              <a:rPr lang="en-US" sz="2800" b="1" dirty="0"/>
              <a:t>via E</a:t>
            </a:r>
            <a:r>
              <a:rPr lang="en-US" sz="2800" b="1" dirty="0" smtClean="0"/>
              <a:t>-mail: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dirty="0" smtClean="0"/>
              <a:t> NEPANWW@usace.army.mil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4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Templates">
  <a:themeElements>
    <a:clrScheme name="USAC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DF1F2E"/>
      </a:accent6>
      <a:hlink>
        <a:srgbClr val="3E6682"/>
      </a:hlink>
      <a:folHlink>
        <a:srgbClr val="DF1F2E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WDTemplate-LogosDown-2017.potx" id="{9FA1C32E-CDE2-4EA8-82A9-54FAA73D0B6D}" vid="{4D202EBB-725C-4C87-B90A-DB065ED0BB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1040</Words>
  <Application>Microsoft Office PowerPoint</Application>
  <PresentationFormat>Widescreen</PresentationFormat>
  <Paragraphs>135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2_Content Templates</vt:lpstr>
      <vt:lpstr>Public Meeting Mill Creek GI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Schuster, Jarrett L CIV USARMY CENWW (US)</dc:creator>
  <cp:lastModifiedBy>Schuster, Jarrett L CIV USARMY CENWW (US)</cp:lastModifiedBy>
  <cp:revision>137</cp:revision>
  <dcterms:created xsi:type="dcterms:W3CDTF">2020-01-28T21:47:21Z</dcterms:created>
  <dcterms:modified xsi:type="dcterms:W3CDTF">2020-02-12T21:19:47Z</dcterms:modified>
</cp:coreProperties>
</file>